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91" r:id="rId2"/>
    <p:sldId id="305" r:id="rId3"/>
    <p:sldId id="306" r:id="rId4"/>
    <p:sldId id="311" r:id="rId5"/>
    <p:sldId id="397" r:id="rId6"/>
    <p:sldId id="362" r:id="rId7"/>
    <p:sldId id="375" r:id="rId8"/>
    <p:sldId id="368" r:id="rId9"/>
    <p:sldId id="398" r:id="rId10"/>
    <p:sldId id="365" r:id="rId11"/>
    <p:sldId id="374" r:id="rId12"/>
    <p:sldId id="399" r:id="rId13"/>
    <p:sldId id="366" r:id="rId14"/>
    <p:sldId id="367" r:id="rId15"/>
    <p:sldId id="400" r:id="rId16"/>
    <p:sldId id="369" r:id="rId17"/>
    <p:sldId id="401" r:id="rId18"/>
    <p:sldId id="373" r:id="rId19"/>
    <p:sldId id="376" r:id="rId20"/>
    <p:sldId id="377" r:id="rId21"/>
    <p:sldId id="378" r:id="rId22"/>
    <p:sldId id="380" r:id="rId23"/>
    <p:sldId id="402" r:id="rId24"/>
    <p:sldId id="381" r:id="rId25"/>
    <p:sldId id="382" r:id="rId26"/>
    <p:sldId id="383" r:id="rId27"/>
    <p:sldId id="385" r:id="rId28"/>
    <p:sldId id="386" r:id="rId29"/>
    <p:sldId id="387" r:id="rId30"/>
    <p:sldId id="388" r:id="rId31"/>
    <p:sldId id="393" r:id="rId32"/>
    <p:sldId id="390" r:id="rId33"/>
    <p:sldId id="391" r:id="rId34"/>
    <p:sldId id="394" r:id="rId35"/>
    <p:sldId id="395" r:id="rId36"/>
    <p:sldId id="396" r:id="rId37"/>
    <p:sldId id="403" r:id="rId38"/>
    <p:sldId id="404" r:id="rId39"/>
    <p:sldId id="361" r:id="rId40"/>
  </p:sldIdLst>
  <p:sldSz cx="12192000" cy="6858000"/>
  <p:notesSz cx="6669088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F960DF4C-1D61-4422-ABC0-2AFB7937B69D}">
          <p14:sldIdLst>
            <p14:sldId id="291"/>
            <p14:sldId id="305"/>
            <p14:sldId id="306"/>
            <p14:sldId id="311"/>
            <p14:sldId id="397"/>
            <p14:sldId id="362"/>
            <p14:sldId id="375"/>
            <p14:sldId id="368"/>
            <p14:sldId id="398"/>
            <p14:sldId id="365"/>
            <p14:sldId id="374"/>
            <p14:sldId id="399"/>
            <p14:sldId id="366"/>
            <p14:sldId id="367"/>
            <p14:sldId id="400"/>
            <p14:sldId id="369"/>
            <p14:sldId id="401"/>
            <p14:sldId id="373"/>
            <p14:sldId id="376"/>
            <p14:sldId id="377"/>
            <p14:sldId id="378"/>
            <p14:sldId id="380"/>
            <p14:sldId id="402"/>
            <p14:sldId id="381"/>
            <p14:sldId id="382"/>
            <p14:sldId id="383"/>
            <p14:sldId id="385"/>
            <p14:sldId id="386"/>
            <p14:sldId id="387"/>
            <p14:sldId id="388"/>
            <p14:sldId id="393"/>
            <p14:sldId id="390"/>
            <p14:sldId id="391"/>
            <p14:sldId id="394"/>
            <p14:sldId id="395"/>
            <p14:sldId id="396"/>
            <p14:sldId id="403"/>
            <p14:sldId id="404"/>
            <p14:sldId id="361"/>
          </p14:sldIdLst>
        </p14:section>
        <p14:section name="Sekcja bez tytułu" id="{E472243A-75E2-4C5C-A217-C5A1E30F585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2500" autoAdjust="0"/>
  </p:normalViewPr>
  <p:slideViewPr>
    <p:cSldViewPr snapToGrid="0">
      <p:cViewPr varScale="1">
        <p:scale>
          <a:sx n="80" d="100"/>
          <a:sy n="80" d="100"/>
        </p:scale>
        <p:origin x="8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51162-4C50-45C9-8887-12CFED92A96C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24956-A55A-4C22-886A-6F46241E24A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399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93C17-4B63-42A3-B7A8-BFC51C0D2DE1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598" y="4776789"/>
            <a:ext cx="5335893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6866" y="9429750"/>
            <a:ext cx="289066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08C0F-2686-441A-9DAD-A9BA3A86FD8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562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5365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556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745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10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69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28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218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2997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3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2706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6046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11DEE-1AC9-4FA6-9EBB-98B431596E3B}" type="datetimeFigureOut">
              <a:rPr lang="pl-PL" smtClean="0"/>
              <a:t>10.11.2020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EFF2A-415C-4039-80FD-839D0D09DE0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783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unduszeeuropejskie.gov.pl/" TargetMode="External"/><Relationship Id="rId5" Type="http://schemas.openxmlformats.org/officeDocument/2006/relationships/hyperlink" Target="http://www.pfron.org.pl/" TargetMode="External"/><Relationship Id="rId4" Type="http://schemas.openxmlformats.org/officeDocument/2006/relationships/hyperlink" Target="http://www.niepe&#322;nosprawni.gov.pl/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909568"/>
            <a:ext cx="9310992" cy="3436189"/>
          </a:xfrm>
        </p:spPr>
        <p:txBody>
          <a:bodyPr>
            <a:noAutofit/>
          </a:bodyPr>
          <a:lstStyle/>
          <a:p>
            <a:pPr algn="l"/>
            <a:r>
              <a:rPr lang="pl-PL" sz="2400" b="1" dirty="0">
                <a:latin typeface="+mn-lt"/>
              </a:rPr>
              <a:t>Równość szans i niedyskryminacji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 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Dostępność dla osób z niepełnosprawnościami 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Równość szans kobiet i mężczyzn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/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Konkurs nr RPLB.06.02.00-IP.01-08-K01/20 </a:t>
            </a:r>
            <a:br>
              <a:rPr lang="pl-PL" sz="2400" b="1" dirty="0">
                <a:latin typeface="+mn-lt"/>
              </a:rPr>
            </a:br>
            <a:r>
              <a:rPr lang="pl-PL" sz="2400" b="1" dirty="0">
                <a:latin typeface="+mn-lt"/>
              </a:rPr>
              <a:t>w ramach Regionalnego Programu Operacyjnego – Lubuskie 2020</a:t>
            </a:r>
            <a:br>
              <a:rPr lang="pl-PL" sz="2400" b="1" dirty="0">
                <a:latin typeface="+mn-lt"/>
              </a:rPr>
            </a:br>
            <a:endParaRPr lang="pl-PL" sz="24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4415589"/>
            <a:ext cx="9144000" cy="127135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Oś Priorytetowa 6 Regionalny rynek pracy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Działanie 6.2 Aktywizacja zawodowa osób pozostających bez pracy niezarejestrowanych w powiatowych urzędach pracy </a:t>
            </a:r>
            <a:endParaRPr lang="pl-PL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październik 2018 r.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4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42680" y="1480008"/>
            <a:ext cx="98616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Ważne definicje i pojęcia</a:t>
            </a:r>
          </a:p>
          <a:p>
            <a:endParaRPr lang="pl-PL" sz="2000" dirty="0" smtClean="0"/>
          </a:p>
          <a:p>
            <a:r>
              <a:rPr lang="pl-PL" sz="2000" b="1" dirty="0" smtClean="0"/>
              <a:t>Dostępność </a:t>
            </a:r>
            <a:r>
              <a:rPr lang="pl-PL" sz="2000" dirty="0" smtClean="0"/>
              <a:t>- właściwość </a:t>
            </a:r>
            <a:r>
              <a:rPr lang="pl-PL" sz="2000" dirty="0"/>
              <a:t>środowiska fizycznego, transportu, technologii i systemów</a:t>
            </a:r>
          </a:p>
          <a:p>
            <a:r>
              <a:rPr lang="pl-PL" sz="2000" dirty="0" smtClean="0"/>
              <a:t>informacyjno-komunikacyjnych</a:t>
            </a:r>
            <a:r>
              <a:rPr lang="pl-PL" sz="2000" dirty="0"/>
              <a:t>, pozwalająca osobom z niepełnosprawnościami na</a:t>
            </a:r>
          </a:p>
          <a:p>
            <a:r>
              <a:rPr lang="pl-PL" sz="2000" dirty="0"/>
              <a:t>korzystanie z nich na zasadzie równości z innymi osobami.</a:t>
            </a:r>
          </a:p>
          <a:p>
            <a:r>
              <a:rPr lang="pl-PL" sz="2000" dirty="0"/>
              <a:t>Dostępność jest warunkiem wstępnym prowadzenia niezależnego życia i uczestniczenia w</a:t>
            </a:r>
          </a:p>
          <a:p>
            <a:r>
              <a:rPr lang="pl-PL" sz="2000" dirty="0"/>
              <a:t>życiu społecznym. 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Może </a:t>
            </a:r>
            <a:r>
              <a:rPr lang="pl-PL" sz="2000" dirty="0"/>
              <a:t>być zapewniona przede wszystkim: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dzięki </a:t>
            </a:r>
            <a:r>
              <a:rPr lang="pl-PL" sz="2000" dirty="0"/>
              <a:t>stosowaniu koncepcji uniwersalnego projektowania,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poprzez </a:t>
            </a:r>
            <a:r>
              <a:rPr lang="pl-PL" sz="2000" dirty="0"/>
              <a:t>stosowanie mechanizmu racjonalnych usprawnień, w tym technologii i urządzeń</a:t>
            </a:r>
          </a:p>
          <a:p>
            <a:r>
              <a:rPr lang="pl-PL" sz="2000" dirty="0"/>
              <a:t>kompensacyjnych dla osób z </a:t>
            </a:r>
            <a:r>
              <a:rPr lang="pl-PL" sz="2000" dirty="0" smtClean="0"/>
              <a:t>niepełnosprawnościami.</a:t>
            </a:r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40810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82044" y="1951348"/>
            <a:ext cx="95223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/>
          </a:p>
          <a:p>
            <a:r>
              <a:rPr lang="pl-PL" sz="2000" b="1" dirty="0"/>
              <a:t>Koncepcja uniwersalnego projektowania </a:t>
            </a:r>
            <a:r>
              <a:rPr lang="pl-PL" sz="2000" dirty="0" smtClean="0"/>
              <a:t>- projektowanie </a:t>
            </a:r>
            <a:r>
              <a:rPr lang="pl-PL" sz="2000" dirty="0"/>
              <a:t>produktów, środowiska,</a:t>
            </a:r>
          </a:p>
          <a:p>
            <a:r>
              <a:rPr lang="pl-PL" sz="2000" dirty="0"/>
              <a:t>programów i usług w taki sposób, by były użyteczne dla wszystkich, w możliwie</a:t>
            </a:r>
          </a:p>
          <a:p>
            <a:r>
              <a:rPr lang="pl-PL" sz="2000" dirty="0"/>
              <a:t>największym stopniu, bez potrzeby adaptacji lub specjalistycznego </a:t>
            </a:r>
            <a:r>
              <a:rPr lang="pl-PL" sz="2000" dirty="0" smtClean="0"/>
              <a:t>projektowania.</a:t>
            </a:r>
            <a:endParaRPr lang="pl-PL" sz="2000" dirty="0"/>
          </a:p>
          <a:p>
            <a:endParaRPr lang="pl-PL" sz="2000" dirty="0" smtClean="0"/>
          </a:p>
          <a:p>
            <a:r>
              <a:rPr lang="pl-PL" sz="2000" dirty="0" smtClean="0"/>
              <a:t>Uniwersalne </a:t>
            </a:r>
            <a:r>
              <a:rPr lang="pl-PL" sz="2000" dirty="0"/>
              <a:t>projektowanie nie wyklucza możliwości zapewnienia dodatkowych</a:t>
            </a:r>
          </a:p>
          <a:p>
            <a:r>
              <a:rPr lang="pl-PL" sz="2000" dirty="0" smtClean="0"/>
              <a:t>udogodnień. </a:t>
            </a:r>
            <a:r>
              <a:rPr lang="pl-PL" sz="2000" dirty="0"/>
              <a:t>W przypadku projektów realizowanych w polityce spójności koncepcja jest</a:t>
            </a:r>
          </a:p>
          <a:p>
            <a:r>
              <a:rPr lang="pl-PL" sz="2000" dirty="0"/>
              <a:t>realizowana przez zastosowanie co najmniej standardów dostępności (</a:t>
            </a:r>
            <a:r>
              <a:rPr lang="pl-PL" sz="2000" dirty="0" smtClean="0"/>
              <a:t>zał. </a:t>
            </a:r>
            <a:r>
              <a:rPr lang="pl-PL" sz="2000" dirty="0"/>
              <a:t>nr 2 do</a:t>
            </a:r>
          </a:p>
          <a:p>
            <a:r>
              <a:rPr lang="pl-PL" sz="2000" dirty="0"/>
              <a:t>Wytycznych</a:t>
            </a:r>
            <a:r>
              <a:rPr lang="pl-PL" sz="2000" dirty="0" smtClean="0"/>
              <a:t>).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303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38986" y="1161682"/>
            <a:ext cx="99653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Koncepcja uniwersalnego projektowania - 8 reguł:</a:t>
            </a:r>
            <a:endParaRPr lang="pl-PL" sz="2000" b="1" dirty="0"/>
          </a:p>
          <a:p>
            <a:r>
              <a:rPr lang="pl-PL" sz="2000" dirty="0" smtClean="0"/>
              <a:t>1. </a:t>
            </a:r>
            <a:r>
              <a:rPr lang="pl-PL" sz="2000" b="1" dirty="0" smtClean="0"/>
              <a:t>równe </a:t>
            </a:r>
            <a:r>
              <a:rPr lang="pl-PL" sz="2000" b="1" dirty="0"/>
              <a:t>szanse dla wszystkich </a:t>
            </a:r>
            <a:r>
              <a:rPr lang="pl-PL" sz="2000" b="1" dirty="0" smtClean="0"/>
              <a:t>- </a:t>
            </a:r>
            <a:r>
              <a:rPr lang="pl-PL" sz="2000" dirty="0" smtClean="0"/>
              <a:t>równy </a:t>
            </a:r>
            <a:r>
              <a:rPr lang="pl-PL" sz="2000" dirty="0"/>
              <a:t>dostęp do przestrzeni, przedmiotów, </a:t>
            </a:r>
            <a:r>
              <a:rPr lang="pl-PL" sz="2000" dirty="0" smtClean="0"/>
              <a:t>budynków;</a:t>
            </a:r>
            <a:endParaRPr lang="pl-PL" sz="2000" dirty="0"/>
          </a:p>
          <a:p>
            <a:r>
              <a:rPr lang="pl-PL" sz="2000" dirty="0" smtClean="0"/>
              <a:t>2. </a:t>
            </a:r>
            <a:r>
              <a:rPr lang="pl-PL" sz="2000" b="1" dirty="0" smtClean="0"/>
              <a:t>elastyczność </a:t>
            </a:r>
            <a:r>
              <a:rPr lang="pl-PL" sz="2000" b="1" dirty="0"/>
              <a:t>w użytkowaniu </a:t>
            </a:r>
            <a:r>
              <a:rPr lang="pl-PL" sz="2000" b="1" dirty="0" smtClean="0"/>
              <a:t>- </a:t>
            </a:r>
            <a:r>
              <a:rPr lang="pl-PL" sz="2000" dirty="0" smtClean="0"/>
              <a:t>różnorodny </a:t>
            </a:r>
            <a:r>
              <a:rPr lang="pl-PL" sz="2000" dirty="0"/>
              <a:t>sposób użycia przedmiotów ze względu na</a:t>
            </a:r>
          </a:p>
          <a:p>
            <a:r>
              <a:rPr lang="pl-PL" sz="2000" dirty="0"/>
              <a:t>możliwości i potrzeby </a:t>
            </a:r>
            <a:r>
              <a:rPr lang="pl-PL" sz="2000" dirty="0" smtClean="0"/>
              <a:t>użytkowników;</a:t>
            </a:r>
            <a:endParaRPr lang="pl-PL" sz="2000" dirty="0"/>
          </a:p>
          <a:p>
            <a:r>
              <a:rPr lang="pl-PL" sz="2000" dirty="0" smtClean="0"/>
              <a:t>3. </a:t>
            </a:r>
            <a:r>
              <a:rPr lang="pl-PL" sz="2000" b="1" dirty="0" smtClean="0"/>
              <a:t>prostota </a:t>
            </a:r>
            <a:r>
              <a:rPr lang="pl-PL" sz="2000" b="1" dirty="0"/>
              <a:t>i intuicyjność w użyciu </a:t>
            </a:r>
            <a:r>
              <a:rPr lang="pl-PL" sz="2000" b="1" dirty="0" smtClean="0"/>
              <a:t>- </a:t>
            </a:r>
            <a:r>
              <a:rPr lang="pl-PL" sz="2000" dirty="0" smtClean="0"/>
              <a:t>projektowanie </a:t>
            </a:r>
            <a:r>
              <a:rPr lang="pl-PL" sz="2000" dirty="0"/>
              <a:t>przestrzeni i przedmiotów, aby ich</a:t>
            </a:r>
          </a:p>
          <a:p>
            <a:r>
              <a:rPr lang="pl-PL" sz="2000" dirty="0"/>
              <a:t>funkcje były zrozumiałe dla każdego użytkownika, bez względu na wiedzę,</a:t>
            </a:r>
          </a:p>
          <a:p>
            <a:r>
              <a:rPr lang="pl-PL" sz="2000" dirty="0"/>
              <a:t>doświadczenie, umiejętności językowe, poziom </a:t>
            </a:r>
            <a:r>
              <a:rPr lang="pl-PL" sz="2000" dirty="0" smtClean="0"/>
              <a:t>koncentracji;</a:t>
            </a:r>
            <a:endParaRPr lang="pl-PL" sz="2000" dirty="0"/>
          </a:p>
          <a:p>
            <a:r>
              <a:rPr lang="pl-PL" sz="2000" dirty="0" smtClean="0"/>
              <a:t>4. </a:t>
            </a:r>
            <a:r>
              <a:rPr lang="pl-PL" sz="2000" b="1" dirty="0" smtClean="0"/>
              <a:t>postrzegalność </a:t>
            </a:r>
            <a:r>
              <a:rPr lang="pl-PL" sz="2000" b="1" dirty="0"/>
              <a:t>informacji</a:t>
            </a:r>
            <a:r>
              <a:rPr lang="pl-PL" sz="2000" dirty="0"/>
              <a:t> </a:t>
            </a:r>
            <a:r>
              <a:rPr lang="pl-PL" sz="2000" dirty="0" smtClean="0"/>
              <a:t>- informacja </a:t>
            </a:r>
            <a:r>
              <a:rPr lang="pl-PL" sz="2000" dirty="0"/>
              <a:t>dostępna poprzez wzrok, słuch, </a:t>
            </a:r>
            <a:r>
              <a:rPr lang="pl-PL" sz="2000" dirty="0" smtClean="0"/>
              <a:t>dotyk;</a:t>
            </a:r>
            <a:endParaRPr lang="pl-PL" sz="2000" dirty="0"/>
          </a:p>
          <a:p>
            <a:r>
              <a:rPr lang="pl-PL" sz="2000" dirty="0" smtClean="0"/>
              <a:t>5. </a:t>
            </a:r>
            <a:r>
              <a:rPr lang="pl-PL" sz="2000" b="1" dirty="0" smtClean="0"/>
              <a:t>tolerancja </a:t>
            </a:r>
            <a:r>
              <a:rPr lang="pl-PL" sz="2000" b="1" dirty="0"/>
              <a:t>na błędy </a:t>
            </a:r>
            <a:r>
              <a:rPr lang="pl-PL" sz="2000" b="1" dirty="0" smtClean="0"/>
              <a:t>- </a:t>
            </a:r>
            <a:r>
              <a:rPr lang="pl-PL" sz="2000" dirty="0" smtClean="0"/>
              <a:t>minimalizacja </a:t>
            </a:r>
            <a:r>
              <a:rPr lang="pl-PL" sz="2000" dirty="0"/>
              <a:t>ryzyka błędnego użycia przedmiotów i ograniczenie</a:t>
            </a:r>
          </a:p>
          <a:p>
            <a:r>
              <a:rPr lang="pl-PL" sz="2000" dirty="0"/>
              <a:t>niekorzystnych konsekwencji przypadkowego użycia </a:t>
            </a:r>
            <a:r>
              <a:rPr lang="pl-PL" sz="2000" dirty="0" smtClean="0"/>
              <a:t>przedmiotu;</a:t>
            </a:r>
            <a:endParaRPr lang="pl-PL" sz="2000" dirty="0"/>
          </a:p>
          <a:p>
            <a:r>
              <a:rPr lang="pl-PL" sz="2000" dirty="0" smtClean="0"/>
              <a:t>6. </a:t>
            </a:r>
            <a:r>
              <a:rPr lang="pl-PL" sz="2000" b="1" dirty="0" smtClean="0"/>
              <a:t>niewielki </a:t>
            </a:r>
            <a:r>
              <a:rPr lang="pl-PL" sz="2000" b="1" dirty="0"/>
              <a:t>wysiłek fizyczny </a:t>
            </a:r>
            <a:r>
              <a:rPr lang="pl-PL" sz="2000" dirty="0"/>
              <a:t>podczas </a:t>
            </a:r>
            <a:r>
              <a:rPr lang="pl-PL" sz="2000" dirty="0" smtClean="0"/>
              <a:t>użytkowania;</a:t>
            </a:r>
            <a:endParaRPr lang="pl-PL" sz="2000" dirty="0"/>
          </a:p>
          <a:p>
            <a:r>
              <a:rPr lang="pl-PL" sz="2000" dirty="0" smtClean="0"/>
              <a:t>7. </a:t>
            </a:r>
            <a:r>
              <a:rPr lang="pl-PL" sz="2000" b="1" dirty="0" smtClean="0"/>
              <a:t>rozmiar </a:t>
            </a:r>
            <a:r>
              <a:rPr lang="pl-PL" sz="2000" b="1" dirty="0"/>
              <a:t>i przestrzeń </a:t>
            </a:r>
            <a:r>
              <a:rPr lang="pl-PL" sz="2000" dirty="0"/>
              <a:t>wystarczające do </a:t>
            </a:r>
            <a:r>
              <a:rPr lang="pl-PL" sz="2000" dirty="0" smtClean="0"/>
              <a:t>użytkowania;</a:t>
            </a:r>
            <a:endParaRPr lang="pl-PL" sz="2000" dirty="0"/>
          </a:p>
          <a:p>
            <a:r>
              <a:rPr lang="pl-PL" sz="2000" dirty="0" smtClean="0"/>
              <a:t>8. </a:t>
            </a:r>
            <a:r>
              <a:rPr lang="pl-PL" sz="2000" b="1" dirty="0" smtClean="0"/>
              <a:t>percepcja równości - </a:t>
            </a:r>
            <a:r>
              <a:rPr lang="pl-PL" sz="2000" dirty="0" smtClean="0"/>
              <a:t>równoprawny </a:t>
            </a:r>
            <a:r>
              <a:rPr lang="pl-PL" sz="2000" dirty="0"/>
              <a:t>dostęp do środowiska, transportu, usług</a:t>
            </a:r>
          </a:p>
          <a:p>
            <a:r>
              <a:rPr lang="pl-PL" sz="2000" dirty="0"/>
              <a:t>powszechnych, zapewniony w taki sposób, aby korzystający nie czuł się</a:t>
            </a:r>
          </a:p>
          <a:p>
            <a:r>
              <a:rPr lang="pl-PL" sz="2000" dirty="0" smtClean="0"/>
              <a:t>dyskryminowany.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0191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82425" y="1687398"/>
            <a:ext cx="1002193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2000" dirty="0" smtClean="0"/>
          </a:p>
          <a:p>
            <a:r>
              <a:rPr lang="pl-PL" sz="2000" b="1" dirty="0"/>
              <a:t>Mechanizm racjonalnych usprawnień (MRU) </a:t>
            </a:r>
            <a:r>
              <a:rPr lang="pl-PL" sz="2000" b="1" dirty="0" smtClean="0"/>
              <a:t>- </a:t>
            </a:r>
            <a:r>
              <a:rPr lang="pl-PL" sz="2000" dirty="0" smtClean="0"/>
              <a:t>konieczne </a:t>
            </a:r>
            <a:r>
              <a:rPr lang="pl-PL" sz="2000" dirty="0"/>
              <a:t>i odpowiednie zmiany oraz</a:t>
            </a:r>
          </a:p>
          <a:p>
            <a:r>
              <a:rPr lang="pl-PL" sz="2000" dirty="0"/>
              <a:t>dostosowania, nienakładające nieproporcjonalnego lub nadmiernego obciążenia,</a:t>
            </a:r>
          </a:p>
          <a:p>
            <a:r>
              <a:rPr lang="pl-PL" sz="2000" dirty="0"/>
              <a:t>rozpatrywane osobno dla każdego konkretnego przypadku, w celu zapewnienia osobom z</a:t>
            </a:r>
          </a:p>
          <a:p>
            <a:r>
              <a:rPr lang="pl-PL" sz="2000" dirty="0"/>
              <a:t>niepełnosprawnościami możliwości korzystania z wszelkich praw człowieka i podstawowych</a:t>
            </a:r>
          </a:p>
          <a:p>
            <a:r>
              <a:rPr lang="pl-PL" sz="2000" dirty="0"/>
              <a:t>wolności oraz ich wykonywania na zasadzie równości z innymi osobami.</a:t>
            </a:r>
          </a:p>
          <a:p>
            <a:endParaRPr lang="pl-PL" sz="2000" dirty="0" smtClean="0"/>
          </a:p>
          <a:p>
            <a:endParaRPr lang="pl-PL" sz="2000" dirty="0"/>
          </a:p>
          <a:p>
            <a:r>
              <a:rPr lang="pl-PL" sz="2000" dirty="0" smtClean="0"/>
              <a:t>Konwencja </a:t>
            </a:r>
            <a:r>
              <a:rPr lang="pl-PL" sz="2000" dirty="0"/>
              <a:t>ONZ o prawach osób niepełnosprawnych nakłada na państwo obowiązek zapewnienia dostępności, a jej brak określa jako dyskryminację. </a:t>
            </a:r>
            <a:r>
              <a:rPr lang="pl-PL" sz="2000" b="1" dirty="0"/>
              <a:t>Odmowa racjonalnego usprawnienia to przejaw dyskryminacji</a:t>
            </a:r>
            <a:r>
              <a:rPr lang="pl-PL" sz="2000" b="1" dirty="0" smtClean="0"/>
              <a:t>.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6733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650449" y="1074657"/>
            <a:ext cx="10153910" cy="4888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Wytyczne </a:t>
            </a:r>
            <a:r>
              <a:rPr lang="pl-PL" sz="2000" b="1" dirty="0"/>
              <a:t>w zakresie </a:t>
            </a:r>
            <a:r>
              <a:rPr lang="pl-PL" sz="2000" b="1" dirty="0" smtClean="0"/>
              <a:t>realizacji zasady </a:t>
            </a:r>
            <a:r>
              <a:rPr lang="pl-PL" sz="2000" b="1" dirty="0"/>
              <a:t>równości szans i niedyskryminacji, w tym</a:t>
            </a:r>
          </a:p>
          <a:p>
            <a:r>
              <a:rPr lang="pl-PL" sz="2000" b="1" dirty="0"/>
              <a:t>dostępności dla osób z niepełnosprawnościami oraz zasady równości szans kobiet i</a:t>
            </a:r>
          </a:p>
          <a:p>
            <a:r>
              <a:rPr lang="pl-PL" sz="2000" b="1" dirty="0"/>
              <a:t>mężczyzn w ramach funduszy unijnych na lata 2014 2020.</a:t>
            </a:r>
          </a:p>
          <a:p>
            <a:endParaRPr lang="pl-PL" sz="2000" dirty="0"/>
          </a:p>
          <a:p>
            <a:r>
              <a:rPr lang="pl-PL" sz="2000" dirty="0"/>
              <a:t>Podczas planowania projektu należy dążyć do zapewnienia dostępności w oparciu o</a:t>
            </a:r>
          </a:p>
          <a:p>
            <a:r>
              <a:rPr lang="pl-PL" sz="2000" dirty="0"/>
              <a:t>koncepcję uniwersalnego projektowania, w drugiej </a:t>
            </a:r>
            <a:r>
              <a:rPr lang="pl-PL" sz="2000" dirty="0" smtClean="0"/>
              <a:t>kolejności poprzez </a:t>
            </a:r>
            <a:r>
              <a:rPr lang="pl-PL" sz="2000" dirty="0"/>
              <a:t>MRU.</a:t>
            </a:r>
          </a:p>
          <a:p>
            <a:endParaRPr lang="pl-PL" sz="2000" dirty="0"/>
          </a:p>
          <a:p>
            <a:r>
              <a:rPr lang="pl-PL" sz="2000" dirty="0"/>
              <a:t>W projektach ogólnodostępnych w przypadku wystąpienia potrzeby sfinansowania kosztów</a:t>
            </a:r>
          </a:p>
          <a:p>
            <a:r>
              <a:rPr lang="pl-PL" sz="2000" dirty="0"/>
              <a:t>wynikających z niepełnosprawności uczestników lub personelu beneficjent może przesunąć</a:t>
            </a:r>
          </a:p>
          <a:p>
            <a:r>
              <a:rPr lang="pl-PL" sz="2000" dirty="0"/>
              <a:t>środki w projekcie lub wnioskować do WUP o zwiększenie wartości projektu maksymalnie</a:t>
            </a:r>
          </a:p>
          <a:p>
            <a:r>
              <a:rPr lang="pl-PL" sz="2000" dirty="0"/>
              <a:t>12 tys. zł na osobę.</a:t>
            </a:r>
          </a:p>
          <a:p>
            <a:endParaRPr lang="pl-PL" sz="2000" dirty="0"/>
          </a:p>
          <a:p>
            <a:r>
              <a:rPr lang="pl-PL" sz="2000" dirty="0"/>
              <a:t>Środki na realizację MRU powinny stanowić dodatkowy element wsparcia niezbędnego dla</a:t>
            </a:r>
          </a:p>
          <a:p>
            <a:r>
              <a:rPr lang="pl-PL" sz="2000" dirty="0"/>
              <a:t>zapewnienia osobie z niepełnosprawnością możliwości uczestnictwa w projekcie . Nie</a:t>
            </a:r>
          </a:p>
          <a:p>
            <a:r>
              <a:rPr lang="pl-PL" sz="2000" dirty="0"/>
              <a:t>oznacza to, iż Wnioskodawca powinien zakładać z góry ich wystąpienie</a:t>
            </a:r>
            <a:r>
              <a:rPr lang="pl-PL" sz="2000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0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63571" y="2064470"/>
            <a:ext cx="100407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Wytyczne cd</a:t>
            </a:r>
            <a:r>
              <a:rPr lang="pl-PL" sz="2000" b="1" dirty="0" smtClean="0"/>
              <a:t>.</a:t>
            </a:r>
          </a:p>
          <a:p>
            <a:endParaRPr lang="pl-PL" sz="2000" dirty="0"/>
          </a:p>
          <a:p>
            <a:r>
              <a:rPr lang="pl-PL" sz="2000" dirty="0" smtClean="0"/>
              <a:t>• Każdy </a:t>
            </a:r>
            <a:r>
              <a:rPr lang="pl-PL" sz="2000" dirty="0"/>
              <a:t>wydatek poniesiony w celu ułatwienia dostępu i uczestnictwa w projekcie osób z</a:t>
            </a:r>
          </a:p>
          <a:p>
            <a:r>
              <a:rPr lang="pl-PL" sz="2000" dirty="0" smtClean="0"/>
              <a:t>   niepełnosprawnościami </a:t>
            </a:r>
            <a:r>
              <a:rPr lang="pl-PL" sz="2000" dirty="0"/>
              <a:t>jest akceptowalny, o ile nie stanowi wydatku niekwalifikowalnego</a:t>
            </a:r>
          </a:p>
          <a:p>
            <a:r>
              <a:rPr lang="pl-PL" sz="2000" dirty="0" smtClean="0"/>
              <a:t>   na </a:t>
            </a:r>
            <a:r>
              <a:rPr lang="pl-PL" sz="2000" dirty="0"/>
              <a:t>mocy przepisów unijnych oraz Wytycznych w zakresie kwalifikowalności wydatków w</a:t>
            </a:r>
          </a:p>
          <a:p>
            <a:r>
              <a:rPr lang="pl-PL" sz="2000" dirty="0" smtClean="0"/>
              <a:t>   ramach </a:t>
            </a:r>
            <a:r>
              <a:rPr lang="pl-PL" sz="2000" dirty="0"/>
              <a:t>EFRR, EFS oraz FS na lata </a:t>
            </a:r>
            <a:r>
              <a:rPr lang="pl-PL" sz="2000" dirty="0" smtClean="0"/>
              <a:t>2014-2020.</a:t>
            </a:r>
          </a:p>
          <a:p>
            <a:endParaRPr lang="pl-PL" sz="2000" dirty="0"/>
          </a:p>
          <a:p>
            <a:r>
              <a:rPr lang="pl-PL" sz="2000" dirty="0" smtClean="0"/>
              <a:t>• W ramach środków przeznaczonych na konkurs nie ustalono rezerwy środków</a:t>
            </a:r>
          </a:p>
          <a:p>
            <a:r>
              <a:rPr lang="pl-PL" sz="2000" dirty="0" smtClean="0"/>
              <a:t>   przeznaczonej </a:t>
            </a:r>
            <a:r>
              <a:rPr lang="pl-PL" sz="2000" dirty="0"/>
              <a:t>na finansowanie wydatków związanych z mechanizmem </a:t>
            </a:r>
            <a:r>
              <a:rPr lang="pl-PL" sz="2000" dirty="0" smtClean="0"/>
              <a:t>racjonalnych.</a:t>
            </a:r>
            <a:endParaRPr lang="pl-PL" sz="2000" dirty="0"/>
          </a:p>
          <a:p>
            <a:r>
              <a:rPr lang="pl-PL" sz="2000" dirty="0" smtClean="0"/>
              <a:t>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012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720516"/>
            <a:ext cx="10058400" cy="396642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15189" y="1828800"/>
            <a:ext cx="95891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Przykładowe </a:t>
            </a:r>
            <a:r>
              <a:rPr lang="pl-PL" sz="2000" b="1" dirty="0"/>
              <a:t>usprawnienia</a:t>
            </a:r>
          </a:p>
          <a:p>
            <a:endParaRPr lang="pl-PL" sz="2000" dirty="0" smtClean="0"/>
          </a:p>
          <a:p>
            <a:r>
              <a:rPr lang="pl-PL" sz="2000" dirty="0" smtClean="0"/>
              <a:t>Osoby </a:t>
            </a:r>
            <a:r>
              <a:rPr lang="pl-PL" sz="2000" dirty="0"/>
              <a:t>z niepełnosprawnością ruchową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specjalistyczny </a:t>
            </a:r>
            <a:r>
              <a:rPr lang="pl-PL" sz="2000" dirty="0"/>
              <a:t>transport na miejsce realizacji wsparcia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zmiana </a:t>
            </a:r>
            <a:r>
              <a:rPr lang="pl-PL" sz="2000" dirty="0"/>
              <a:t>miejsca realizacji projektu na dostępne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budowa </a:t>
            </a:r>
            <a:r>
              <a:rPr lang="pl-PL" sz="2000" dirty="0"/>
              <a:t>tymczasowych podjazdów, montaż platform, wind, podnośników</a:t>
            </a:r>
          </a:p>
          <a:p>
            <a:endParaRPr lang="pl-PL" sz="2000" dirty="0" smtClean="0"/>
          </a:p>
          <a:p>
            <a:r>
              <a:rPr lang="pl-PL" sz="2000" dirty="0" smtClean="0"/>
              <a:t>Osoby </a:t>
            </a:r>
            <a:r>
              <a:rPr lang="pl-PL" sz="2000" dirty="0"/>
              <a:t>niewidome, słabowidzące i głuchoniewidome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właściwe </a:t>
            </a:r>
            <a:r>
              <a:rPr lang="pl-PL" sz="2000" dirty="0"/>
              <a:t>oznakowanie budynków elementy kontrastujące i wypukłe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zakup </a:t>
            </a:r>
            <a:r>
              <a:rPr lang="pl-PL" sz="2000" dirty="0"/>
              <a:t>i instalacja programów powiększających, mówiących, drukarek z alfabetem</a:t>
            </a:r>
          </a:p>
          <a:p>
            <a:r>
              <a:rPr lang="pl-PL" sz="2000" dirty="0" smtClean="0"/>
              <a:t>      Braille’a</a:t>
            </a:r>
            <a:r>
              <a:rPr lang="pl-PL" sz="2000" dirty="0"/>
              <a:t>, zastosowanie powiększonej czcionki, </a:t>
            </a:r>
            <a:r>
              <a:rPr lang="pl-PL" sz="2000" dirty="0" err="1"/>
              <a:t>bezszeryfowej</a:t>
            </a: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pies asystujący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72890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720516"/>
            <a:ext cx="10058400" cy="396642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15189" y="1828800"/>
            <a:ext cx="9589169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Przykładowe </a:t>
            </a:r>
            <a:r>
              <a:rPr lang="pl-PL" sz="2000" b="1" dirty="0"/>
              <a:t>usprawnienia</a:t>
            </a:r>
          </a:p>
          <a:p>
            <a:endParaRPr lang="pl-PL" sz="2000" dirty="0" smtClean="0"/>
          </a:p>
          <a:p>
            <a:r>
              <a:rPr lang="pl-PL" sz="2000" dirty="0"/>
              <a:t>Osoby głuche i słabosłyszące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tłumacz </a:t>
            </a:r>
            <a:r>
              <a:rPr lang="pl-PL" sz="2000" dirty="0"/>
              <a:t>języka migowego lub tłumacz przewodnik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zakup </a:t>
            </a:r>
            <a:r>
              <a:rPr lang="pl-PL" sz="2000" dirty="0"/>
              <a:t>i instalacja kamer do kontaktu z osobą posługującą się językiem migowym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nagranie </a:t>
            </a:r>
            <a:r>
              <a:rPr lang="pl-PL" sz="2000" dirty="0"/>
              <a:t>materiałów na video</a:t>
            </a:r>
          </a:p>
          <a:p>
            <a:endParaRPr lang="pl-PL" sz="2000" dirty="0" smtClean="0"/>
          </a:p>
          <a:p>
            <a:r>
              <a:rPr lang="pl-PL" sz="2000" dirty="0" smtClean="0"/>
              <a:t>Inne</a:t>
            </a: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wydłużony </a:t>
            </a:r>
            <a:r>
              <a:rPr lang="pl-PL" sz="2000" dirty="0"/>
              <a:t>czas wsparcia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2000" dirty="0" smtClean="0"/>
              <a:t>dostosowanie </a:t>
            </a:r>
            <a:r>
              <a:rPr lang="pl-PL" sz="2000" dirty="0"/>
              <a:t>posiłków do potrzeb żywieniowych wynikających </a:t>
            </a:r>
            <a:r>
              <a:rPr lang="pl-PL" sz="2000" smtClean="0"/>
              <a:t>z niepełnosprawności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9361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720516"/>
            <a:ext cx="10058400" cy="396642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455822"/>
            <a:ext cx="9685421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Założenie, że do projektu ogólnodostępnego nie zgłoszą się osoby z niepełnosprawnościami lub zgłoszą się osoby wyłącznie z określonymi rodzajami niepełnosprawności  - </a:t>
            </a:r>
            <a:r>
              <a:rPr lang="pl-PL" sz="2000" b="1" dirty="0" smtClean="0"/>
              <a:t>jest DYSKRYMINACJĄ.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b="1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Nie można odmówić dostępu do uczestnictwa w projekcie osobie z niepełnosprawnościami ze względu na bariery, np. architektoniczne, komunikacyjne, cyfrowe.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l-PL" sz="2000" dirty="0" smtClean="0"/>
              <a:t>Nie wszystkie wymogi standardów są możliwe na etapie oceny wniosku o dofinansowanie projektu. Informacje z wniosku powinny być weryfikowane w ramach monitorowania i kontroli projektu.   </a:t>
            </a:r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431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455822"/>
            <a:ext cx="9685421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2000" dirty="0" smtClean="0">
                <a:latin typeface="Calibri" panose="020F0502020204030204" pitchFamily="34" charset="0"/>
              </a:rPr>
              <a:t> </a:t>
            </a:r>
            <a:endParaRPr lang="pl-PL" sz="2000" dirty="0">
              <a:latin typeface="Calibri" panose="020F0502020204030204" pitchFamily="34" charset="0"/>
            </a:endParaRPr>
          </a:p>
          <a:p>
            <a:pPr lvl="0"/>
            <a:r>
              <a:rPr lang="pl-PL" sz="2400" b="1" dirty="0" smtClean="0">
                <a:latin typeface="Calibri" panose="020F0502020204030204" pitchFamily="34" charset="0"/>
              </a:rPr>
              <a:t>Dostępny projekt</a:t>
            </a:r>
            <a:endParaRPr lang="pl-PL" sz="2000" b="1" dirty="0">
              <a:latin typeface="Calibri" panose="020F0502020204030204" pitchFamily="34" charset="0"/>
            </a:endParaRPr>
          </a:p>
          <a:p>
            <a:pPr lvl="0"/>
            <a:endParaRPr lang="pl-PL" sz="2000" b="1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Podczas  </a:t>
            </a:r>
            <a:r>
              <a:rPr lang="pl-PL" sz="2000" b="1" dirty="0">
                <a:latin typeface="Calibri" panose="020F0502020204030204" pitchFamily="34" charset="0"/>
              </a:rPr>
              <a:t>planowania </a:t>
            </a:r>
            <a:r>
              <a:rPr lang="pl-PL" sz="2000" b="1" dirty="0" smtClean="0">
                <a:latin typeface="Calibri" panose="020F0502020204030204" pitchFamily="34" charset="0"/>
              </a:rPr>
              <a:t>projektu wnioskodawca </a:t>
            </a:r>
            <a:r>
              <a:rPr lang="pl-PL" sz="2000" b="1" dirty="0">
                <a:latin typeface="Calibri" panose="020F0502020204030204" pitchFamily="34" charset="0"/>
              </a:rPr>
              <a:t>powinien: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upewnić się, że nie zostanie wykluczona możliwość udziału </a:t>
            </a:r>
            <a:r>
              <a:rPr lang="pl-PL" sz="2000" dirty="0" smtClean="0">
                <a:latin typeface="Calibri" panose="020F0502020204030204" pitchFamily="34" charset="0"/>
              </a:rPr>
              <a:t>osób </a:t>
            </a:r>
            <a:r>
              <a:rPr lang="pl-PL" sz="2000" dirty="0">
                <a:latin typeface="Calibri" panose="020F0502020204030204" pitchFamily="34" charset="0"/>
              </a:rPr>
              <a:t>z niepełnosprawnościami,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oszacować ich procentowy </a:t>
            </a:r>
            <a:r>
              <a:rPr lang="pl-PL" sz="2000" dirty="0">
                <a:latin typeface="Calibri" panose="020F0502020204030204" pitchFamily="34" charset="0"/>
              </a:rPr>
              <a:t>udział </a:t>
            </a:r>
            <a:r>
              <a:rPr lang="pl-PL" sz="2000" dirty="0" smtClean="0">
                <a:latin typeface="Calibri" panose="020F0502020204030204" pitchFamily="34" charset="0"/>
              </a:rPr>
              <a:t>w</a:t>
            </a:r>
            <a:r>
              <a:rPr lang="pl-PL" sz="2000" dirty="0">
                <a:latin typeface="Calibri" panose="020F0502020204030204" pitchFamily="34" charset="0"/>
              </a:rPr>
              <a:t> grupie </a:t>
            </a:r>
            <a:r>
              <a:rPr lang="pl-PL" sz="2000" dirty="0" smtClean="0">
                <a:latin typeface="Calibri" panose="020F0502020204030204" pitchFamily="34" charset="0"/>
              </a:rPr>
              <a:t>docelowej,</a:t>
            </a: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zdiagnozować bariery utrudniające/uniemożliwiające </a:t>
            </a:r>
            <a:r>
              <a:rPr lang="pl-PL" sz="2000" dirty="0" smtClean="0">
                <a:latin typeface="Calibri" panose="020F0502020204030204" pitchFamily="34" charset="0"/>
              </a:rPr>
              <a:t>im udział </a:t>
            </a:r>
            <a:r>
              <a:rPr lang="pl-PL" sz="2000" dirty="0">
                <a:latin typeface="Calibri" panose="020F0502020204030204" pitchFamily="34" charset="0"/>
              </a:rPr>
              <a:t>w projekcie i zaplanować sposoby ich </a:t>
            </a:r>
            <a:r>
              <a:rPr lang="pl-PL" sz="2000" dirty="0" smtClean="0">
                <a:latin typeface="Calibri" panose="020F0502020204030204" pitchFamily="34" charset="0"/>
              </a:rPr>
              <a:t>pokonywania,</a:t>
            </a: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zdiagnozować </a:t>
            </a:r>
            <a:r>
              <a:rPr lang="pl-PL" sz="2000" dirty="0" smtClean="0">
                <a:latin typeface="Calibri" panose="020F0502020204030204" pitchFamily="34" charset="0"/>
              </a:rPr>
              <a:t>ich potrzeby w </a:t>
            </a:r>
            <a:r>
              <a:rPr lang="pl-PL" sz="2000" dirty="0">
                <a:latin typeface="Calibri" panose="020F0502020204030204" pitchFamily="34" charset="0"/>
              </a:rPr>
              <a:t>kontekście wsparcia zaplanowanego w projekcie.</a:t>
            </a:r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119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6" y="1383633"/>
            <a:ext cx="9246824" cy="400076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Podstawa prawna</a:t>
            </a:r>
            <a:endParaRPr lang="pl-PL" sz="2000" b="1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2318994"/>
            <a:ext cx="9144000" cy="33679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Kwestie równości </a:t>
            </a:r>
            <a:r>
              <a:rPr lang="pl-PL" sz="2000" dirty="0"/>
              <a:t>szans i niedyskryminacji regulują przede </a:t>
            </a:r>
            <a:r>
              <a:rPr lang="pl-PL" sz="2000" dirty="0" smtClean="0"/>
              <a:t>wszystkim: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Konstytucja </a:t>
            </a:r>
            <a:r>
              <a:rPr lang="pl-PL" sz="2000" dirty="0"/>
              <a:t>Rzeczypospolitej Polskiej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Konwencja </a:t>
            </a:r>
            <a:r>
              <a:rPr lang="pl-PL" sz="2000" dirty="0"/>
              <a:t>ONZ o prawach osób niepełnosprawnych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Traktat </a:t>
            </a:r>
            <a:r>
              <a:rPr lang="pl-PL" sz="2000" dirty="0"/>
              <a:t>o Unii Europejskiej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Ustawa </a:t>
            </a:r>
            <a:r>
              <a:rPr lang="pl-PL" sz="2000" dirty="0"/>
              <a:t>z dnia 3 grudnia 2010 r o wdrożeniu niektórych przepisów Unii Europejskiej </a:t>
            </a:r>
            <a:r>
              <a:rPr lang="pl-PL" sz="2000" dirty="0" smtClean="0"/>
              <a:t>w zakresie </a:t>
            </a:r>
            <a:r>
              <a:rPr lang="pl-PL" sz="2000" dirty="0"/>
              <a:t>równego </a:t>
            </a:r>
            <a:r>
              <a:rPr lang="pl-PL" sz="2000" dirty="0" smtClean="0"/>
              <a:t>traktowania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rozporządzenia </a:t>
            </a:r>
            <a:r>
              <a:rPr lang="pl-PL" sz="2000" dirty="0"/>
              <a:t>Parlamentu Europejskiego i Rady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2000" dirty="0" smtClean="0"/>
              <a:t>Europejska </a:t>
            </a:r>
            <a:r>
              <a:rPr lang="pl-PL" sz="2000" dirty="0"/>
              <a:t>strategia w sprawie niepełnosprawności na lata </a:t>
            </a:r>
            <a:r>
              <a:rPr lang="pl-PL" sz="2000" dirty="0" smtClean="0"/>
              <a:t>2014-2020: </a:t>
            </a:r>
            <a:r>
              <a:rPr lang="pl-PL" sz="2000" dirty="0"/>
              <a:t>odnowione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2000" dirty="0" smtClean="0"/>
              <a:t>       zobowiązanie </a:t>
            </a:r>
            <a:r>
              <a:rPr lang="pl-PL" sz="2000" dirty="0"/>
              <a:t>do budowania Europy bez granic</a:t>
            </a: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75222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9095" y="1034716"/>
            <a:ext cx="962526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pl-PL" sz="2000" dirty="0">
              <a:latin typeface="Calibri" panose="020F0502020204030204" pitchFamily="34" charset="0"/>
            </a:endParaRPr>
          </a:p>
          <a:p>
            <a:pPr lvl="0"/>
            <a:r>
              <a:rPr lang="pl-PL" sz="2400" b="1" dirty="0" smtClean="0">
                <a:latin typeface="Calibri" panose="020F0502020204030204" pitchFamily="34" charset="0"/>
              </a:rPr>
              <a:t>Dostępny projekt</a:t>
            </a:r>
            <a:endParaRPr lang="pl-PL" sz="2000" b="1" dirty="0">
              <a:latin typeface="Calibri" panose="020F0502020204030204" pitchFamily="34" charset="0"/>
            </a:endParaRPr>
          </a:p>
          <a:p>
            <a:pPr lvl="0"/>
            <a:endParaRPr lang="pl-PL" sz="2000" b="1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Projekt dedykowany osobom z niepełnosprawnościami – analiza określa:</a:t>
            </a:r>
            <a:endParaRPr lang="pl-PL" sz="2000" b="1" dirty="0">
              <a:latin typeface="Calibri" panose="020F0502020204030204" pitchFamily="34" charset="0"/>
            </a:endParaRPr>
          </a:p>
          <a:p>
            <a:pPr lvl="0"/>
            <a:endParaRPr lang="pl-PL" sz="2000" b="1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ilu osób z niepełnosprawnościami dotyczy problem, który ma zostać </a:t>
            </a:r>
            <a:r>
              <a:rPr lang="pl-PL" sz="2000" dirty="0" smtClean="0">
                <a:latin typeface="Calibri" panose="020F0502020204030204" pitchFamily="34" charset="0"/>
              </a:rPr>
              <a:t>rozwiązany/ </a:t>
            </a:r>
            <a:r>
              <a:rPr lang="pl-PL" sz="2000" dirty="0">
                <a:latin typeface="Calibri" panose="020F0502020204030204" pitchFamily="34" charset="0"/>
              </a:rPr>
              <a:t>złagodzony w wyniku realizacji </a:t>
            </a:r>
            <a:r>
              <a:rPr lang="pl-PL" sz="2000" dirty="0" smtClean="0">
                <a:latin typeface="Calibri" panose="020F0502020204030204" pitchFamily="34" charset="0"/>
              </a:rPr>
              <a:t>projektu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jaka jest struktura </a:t>
            </a:r>
            <a:r>
              <a:rPr lang="pl-PL" sz="2000" dirty="0">
                <a:latin typeface="Calibri" panose="020F0502020204030204" pitchFamily="34" charset="0"/>
              </a:rPr>
              <a:t>tej grupy osób (rodzaje niepełnosprawności, wiek, płeć, wykształcenie, kwalifikacje itp</a:t>
            </a:r>
            <a:r>
              <a:rPr lang="pl-PL" sz="2000" dirty="0" smtClean="0">
                <a:latin typeface="Calibri" panose="020F0502020204030204" pitchFamily="34" charset="0"/>
              </a:rPr>
              <a:t>.)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gdzie </a:t>
            </a:r>
            <a:r>
              <a:rPr lang="pl-PL" sz="2000" dirty="0">
                <a:latin typeface="Calibri" panose="020F0502020204030204" pitchFamily="34" charset="0"/>
              </a:rPr>
              <a:t>zamieszkują osoby z niepełnosprawnościami, które potencjalnie będą uczestniczyły w projekcie (osoby zamieszkujące np. na obszarach wiejskich mogą potrzebować dodatkowego wsparcia, np. pomocy w dotarciu na miejsce realizacji projektu</a:t>
            </a:r>
            <a:r>
              <a:rPr lang="pl-PL" sz="2000" dirty="0" smtClean="0">
                <a:latin typeface="Calibri" panose="020F0502020204030204" pitchFamily="34" charset="0"/>
              </a:rPr>
              <a:t>)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3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87380" y="1371600"/>
            <a:ext cx="951697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400" b="1" dirty="0" smtClean="0">
                <a:latin typeface="Calibri" panose="020F0502020204030204" pitchFamily="34" charset="0"/>
              </a:rPr>
              <a:t>Dostępny projekt</a:t>
            </a:r>
          </a:p>
          <a:p>
            <a:pPr lvl="0"/>
            <a:endParaRPr lang="pl-PL" sz="2000" b="1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jakie </a:t>
            </a:r>
            <a:r>
              <a:rPr lang="pl-PL" sz="2000" dirty="0">
                <a:latin typeface="Calibri" panose="020F0502020204030204" pitchFamily="34" charset="0"/>
              </a:rPr>
              <a:t>są główne trudności, na które napotykają </a:t>
            </a:r>
            <a:r>
              <a:rPr lang="pl-PL" sz="2000" dirty="0" smtClean="0">
                <a:latin typeface="Calibri" panose="020F0502020204030204" pitchFamily="34" charset="0"/>
              </a:rPr>
              <a:t>osoby </a:t>
            </a:r>
            <a:r>
              <a:rPr lang="pl-PL" sz="2000" dirty="0">
                <a:latin typeface="Calibri" panose="020F0502020204030204" pitchFamily="34" charset="0"/>
              </a:rPr>
              <a:t>z niepełnosprawnościami w życiu </a:t>
            </a:r>
            <a:r>
              <a:rPr lang="pl-PL" sz="2000" dirty="0" smtClean="0">
                <a:latin typeface="Calibri" panose="020F0502020204030204" pitchFamily="34" charset="0"/>
              </a:rPr>
              <a:t>społeczno-zawodowym</a:t>
            </a: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czy </a:t>
            </a:r>
            <a:r>
              <a:rPr lang="pl-PL" sz="2000" dirty="0" smtClean="0">
                <a:latin typeface="Calibri" panose="020F0502020204030204" pitchFamily="34" charset="0"/>
              </a:rPr>
              <a:t>korzystały </a:t>
            </a:r>
            <a:r>
              <a:rPr lang="pl-PL" sz="2000" dirty="0">
                <a:latin typeface="Calibri" panose="020F0502020204030204" pitchFamily="34" charset="0"/>
              </a:rPr>
              <a:t>wcześniej z analogicznych form wsparcia i czy </a:t>
            </a:r>
            <a:r>
              <a:rPr lang="pl-PL" sz="2000" dirty="0" smtClean="0">
                <a:latin typeface="Calibri" panose="020F0502020204030204" pitchFamily="34" charset="0"/>
              </a:rPr>
              <a:t>były skuteczne </a:t>
            </a:r>
            <a:r>
              <a:rPr lang="pl-PL" sz="2000" dirty="0">
                <a:latin typeface="Calibri" panose="020F0502020204030204" pitchFamily="34" charset="0"/>
              </a:rPr>
              <a:t>(jeśli nie, to dlaczego</a:t>
            </a:r>
            <a:r>
              <a:rPr lang="pl-PL" sz="2000" dirty="0" smtClean="0">
                <a:latin typeface="Calibri" panose="020F0502020204030204" pitchFamily="34" charset="0"/>
              </a:rPr>
              <a:t>)</a:t>
            </a: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kto ma wpływ na zmianę sytuacji osób z niepełnosprawnościami w </a:t>
            </a:r>
            <a:r>
              <a:rPr lang="pl-PL" sz="2000" dirty="0" smtClean="0">
                <a:latin typeface="Calibri" panose="020F0502020204030204" pitchFamily="34" charset="0"/>
              </a:rPr>
              <a:t>danym obszarze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 smtClean="0">
                <a:latin typeface="Calibri" panose="020F0502020204030204" pitchFamily="34" charset="0"/>
              </a:rPr>
              <a:t>czy </a:t>
            </a:r>
            <a:r>
              <a:rPr lang="pl-PL" sz="2000" dirty="0">
                <a:latin typeface="Calibri" panose="020F0502020204030204" pitchFamily="34" charset="0"/>
              </a:rPr>
              <a:t>na terenie planowanego projektu są organizacje i instytucje działające na rzecz tej </a:t>
            </a:r>
            <a:r>
              <a:rPr lang="pl-PL" sz="2000" dirty="0" smtClean="0">
                <a:latin typeface="Calibri" panose="020F0502020204030204" pitchFamily="34" charset="0"/>
              </a:rPr>
              <a:t>grupy, jakie </a:t>
            </a:r>
            <a:r>
              <a:rPr lang="pl-PL" sz="2000" dirty="0">
                <a:latin typeface="Calibri" panose="020F0502020204030204" pitchFamily="34" charset="0"/>
              </a:rPr>
              <a:t>przedsięwzięcia </a:t>
            </a:r>
            <a:r>
              <a:rPr lang="pl-PL" sz="2000" dirty="0" smtClean="0">
                <a:latin typeface="Calibri" panose="020F0502020204030204" pitchFamily="34" charset="0"/>
              </a:rPr>
              <a:t>podejmują, jakie </a:t>
            </a:r>
            <a:r>
              <a:rPr lang="pl-PL" sz="2000" dirty="0">
                <a:latin typeface="Calibri" panose="020F0502020204030204" pitchFamily="34" charset="0"/>
              </a:rPr>
              <a:t>są tego </a:t>
            </a:r>
            <a:r>
              <a:rPr lang="pl-PL" sz="2000" dirty="0" smtClean="0">
                <a:latin typeface="Calibri" panose="020F0502020204030204" pitchFamily="34" charset="0"/>
              </a:rPr>
              <a:t>efekty</a:t>
            </a:r>
            <a:endParaRPr lang="pl-PL" sz="2000" dirty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jakie bariery utrudniają/uniemożliwiają osobom z niepełnosprawnościami przezwyciężenie sytuacji </a:t>
            </a:r>
            <a:r>
              <a:rPr lang="pl-PL" sz="2000" dirty="0" smtClean="0">
                <a:latin typeface="Calibri" panose="020F0502020204030204" pitchFamily="34" charset="0"/>
              </a:rPr>
              <a:t>problemowej, które </a:t>
            </a:r>
            <a:r>
              <a:rPr lang="pl-PL" sz="2000" dirty="0">
                <a:latin typeface="Calibri" panose="020F0502020204030204" pitchFamily="34" charset="0"/>
              </a:rPr>
              <a:t>z nich są kluczowe i powinny zostać zniwelowane w pierwszej </a:t>
            </a:r>
            <a:r>
              <a:rPr lang="pl-PL" sz="2000" dirty="0" smtClean="0">
                <a:latin typeface="Calibri" panose="020F0502020204030204" pitchFamily="34" charset="0"/>
              </a:rPr>
              <a:t>kolejności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41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67063" y="1371600"/>
            <a:ext cx="9637295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b="1" dirty="0" smtClean="0">
                <a:latin typeface="Calibri" panose="020F0502020204030204" pitchFamily="34" charset="0"/>
              </a:rPr>
              <a:t>Podczas </a:t>
            </a:r>
            <a:r>
              <a:rPr lang="pl-PL" sz="2000" b="1" dirty="0">
                <a:latin typeface="Calibri" panose="020F0502020204030204" pitchFamily="34" charset="0"/>
              </a:rPr>
              <a:t>realizacji wszelkich działań projektowych należy:</a:t>
            </a: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 smtClean="0">
                <a:latin typeface="Calibri" panose="020F0502020204030204" pitchFamily="34" charset="0"/>
              </a:rPr>
              <a:t>unikać </a:t>
            </a:r>
            <a:r>
              <a:rPr lang="pl-PL" dirty="0">
                <a:latin typeface="Calibri" panose="020F0502020204030204" pitchFamily="34" charset="0"/>
              </a:rPr>
              <a:t>przekazu i jakichkolwiek elementów dyskryminujących, ośmieszających bądź utrwalających stereotypy ze względu na niepełnosprawność lub inne przesłanki jak płeć, rasę lub pochodzenie etniczne, religię lub światopogląd, wiek lub orientację seksualną;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 smtClean="0">
                <a:latin typeface="Calibri" panose="020F0502020204030204" pitchFamily="34" charset="0"/>
              </a:rPr>
              <a:t>używać </a:t>
            </a:r>
            <a:r>
              <a:rPr lang="pl-PL" dirty="0">
                <a:latin typeface="Calibri" panose="020F0502020204030204" pitchFamily="34" charset="0"/>
              </a:rPr>
              <a:t>niestereotypowego i zróżnicowanego przekazu w opracowywanych materiałach informacyjnych, np. pokazywanie osób z niepełnosprawnościami w aktywnych i różnych rolach społecznych;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pl-PL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pl-PL" dirty="0" smtClean="0">
                <a:latin typeface="Calibri" panose="020F0502020204030204" pitchFamily="34" charset="0"/>
              </a:rPr>
              <a:t>przekazywać </a:t>
            </a:r>
            <a:r>
              <a:rPr lang="pl-PL" dirty="0">
                <a:latin typeface="Calibri" panose="020F0502020204030204" pitchFamily="34" charset="0"/>
              </a:rPr>
              <a:t>uczestnikom projektu informacje o zasadzie równości szans i niedyskryminacji, w tym dostępności dla osób z niepełnosprawnościami</a:t>
            </a:r>
            <a:r>
              <a:rPr lang="pl-PL" dirty="0" smtClean="0">
                <a:latin typeface="Calibri" panose="020F0502020204030204" pitchFamily="34" charset="0"/>
              </a:rPr>
              <a:t>.</a:t>
            </a:r>
          </a:p>
          <a:p>
            <a:pPr lvl="0"/>
            <a:endParaRPr lang="pl-PL" sz="1600" dirty="0">
              <a:latin typeface="Calibri" panose="020F0502020204030204" pitchFamily="34" charset="0"/>
            </a:endParaRPr>
          </a:p>
          <a:p>
            <a:pPr lvl="0"/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55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67063" y="1371600"/>
            <a:ext cx="9637295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r>
              <a:rPr lang="pl-PL" sz="2000" b="1" dirty="0">
                <a:latin typeface="Calibri" panose="020F0502020204030204" pitchFamily="34" charset="0"/>
              </a:rPr>
              <a:t>W celu </a:t>
            </a:r>
            <a:r>
              <a:rPr lang="pl-PL" sz="2000" b="1" dirty="0" smtClean="0">
                <a:latin typeface="Calibri" panose="020F0502020204030204" pitchFamily="34" charset="0"/>
              </a:rPr>
              <a:t>spełnienia zasady </a:t>
            </a:r>
            <a:r>
              <a:rPr lang="pl-PL" sz="2000" b="1" dirty="0">
                <a:latin typeface="Calibri" panose="020F0502020204030204" pitchFamily="34" charset="0"/>
              </a:rPr>
              <a:t>równości szans i niedyskryminacji, w tym dostępności dla osób</a:t>
            </a:r>
          </a:p>
          <a:p>
            <a:pPr lvl="0"/>
            <a:r>
              <a:rPr lang="pl-PL" sz="2000" b="1" dirty="0">
                <a:latin typeface="Calibri" panose="020F0502020204030204" pitchFamily="34" charset="0"/>
              </a:rPr>
              <a:t>z niepełnosprawnościami można np</a:t>
            </a:r>
            <a:r>
              <a:rPr lang="pl-PL" sz="2000" b="1" dirty="0" smtClean="0">
                <a:latin typeface="Calibri" panose="020F0502020204030204" pitchFamily="34" charset="0"/>
              </a:rPr>
              <a:t>.</a:t>
            </a:r>
            <a:endParaRPr lang="pl-PL" sz="2000" b="1" dirty="0">
              <a:latin typeface="Calibri" panose="020F0502020204030204" pitchFamily="34" charset="0"/>
            </a:endParaRPr>
          </a:p>
          <a:p>
            <a:pPr lvl="0"/>
            <a:endParaRPr lang="pl-PL" sz="2000" b="1" dirty="0"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</a:rPr>
              <a:t>zatrudnić osobę z niepełnosprawnościami jako personel projektu;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</a:rPr>
              <a:t>w przypadku realizacji zamówień publicznych zastosować klauzule społeczne w zakresie</a:t>
            </a:r>
          </a:p>
          <a:p>
            <a:pPr lvl="0"/>
            <a:r>
              <a:rPr lang="pl-PL" sz="2000" dirty="0" smtClean="0">
                <a:latin typeface="Calibri" panose="020F0502020204030204" pitchFamily="34" charset="0"/>
              </a:rPr>
              <a:t>      zatrudniania </a:t>
            </a:r>
            <a:r>
              <a:rPr lang="pl-PL" sz="2000" dirty="0">
                <a:latin typeface="Calibri" panose="020F0502020204030204" pitchFamily="34" charset="0"/>
              </a:rPr>
              <a:t>osób z niepełnosprawnościami;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pl-PL" sz="2000" dirty="0">
                <a:latin typeface="Calibri" panose="020F0502020204030204" pitchFamily="34" charset="0"/>
              </a:rPr>
              <a:t>nawiązać współpracę z odpowiednimi organizacjami/podmiotami przy spełnianiu</a:t>
            </a:r>
          </a:p>
          <a:p>
            <a:pPr lvl="0"/>
            <a:r>
              <a:rPr lang="pl-PL" sz="2000" dirty="0" smtClean="0">
                <a:latin typeface="Calibri" panose="020F0502020204030204" pitchFamily="34" charset="0"/>
              </a:rPr>
              <a:t>      wspomnianej zasady.</a:t>
            </a:r>
            <a:endParaRPr lang="pl-PL" sz="2000" dirty="0">
              <a:latin typeface="Calibri" panose="020F0502020204030204" pitchFamily="34" charset="0"/>
            </a:endParaRPr>
          </a:p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 lvl="0"/>
            <a:endParaRPr lang="pl-PL" sz="1600" dirty="0">
              <a:latin typeface="Calibri" panose="020F0502020204030204" pitchFamily="34" charset="0"/>
            </a:endParaRPr>
          </a:p>
          <a:p>
            <a:pPr lvl="0"/>
            <a:endParaRPr lang="pl-PL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8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7522" y="1593130"/>
            <a:ext cx="97768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Wszystkie </a:t>
            </a:r>
            <a:r>
              <a:rPr lang="pl-PL" sz="2000" b="1" dirty="0">
                <a:latin typeface="Calibri" panose="020F0502020204030204" pitchFamily="34" charset="0"/>
              </a:rPr>
              <a:t>produkty wytworzone w projektach powinny być dostępne</a:t>
            </a:r>
            <a:r>
              <a:rPr lang="pl-PL" sz="2000" b="1" dirty="0" smtClean="0">
                <a:latin typeface="Calibri" panose="020F0502020204030204" pitchFamily="34" charset="0"/>
              </a:rPr>
              <a:t>: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zasoby </a:t>
            </a:r>
            <a:r>
              <a:rPr lang="pl-PL" sz="2000" dirty="0" smtClean="0">
                <a:latin typeface="Calibri" panose="020F0502020204030204" pitchFamily="34" charset="0"/>
              </a:rPr>
              <a:t>cyfrowe: wytyczne </a:t>
            </a:r>
            <a:r>
              <a:rPr lang="pl-PL" sz="2000" dirty="0">
                <a:latin typeface="Calibri" panose="020F0502020204030204" pitchFamily="34" charset="0"/>
              </a:rPr>
              <a:t>WCAG 2.0, język </a:t>
            </a:r>
            <a:r>
              <a:rPr lang="pl-PL" sz="2000" dirty="0" smtClean="0">
                <a:latin typeface="Calibri" panose="020F0502020204030204" pitchFamily="34" charset="0"/>
              </a:rPr>
              <a:t>łatwy</a:t>
            </a:r>
            <a:endParaRPr lang="pl-PL" sz="2000" dirty="0">
              <a:latin typeface="Calibri" panose="020F0502020204030204" pitchFamily="34" charset="0"/>
            </a:endParaRPr>
          </a:p>
          <a:p>
            <a:pPr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multimedia: transkrypcja </a:t>
            </a:r>
            <a:r>
              <a:rPr lang="pl-PL" sz="2000" dirty="0">
                <a:latin typeface="Calibri" panose="020F0502020204030204" pitchFamily="34" charset="0"/>
              </a:rPr>
              <a:t>tekstowa, napisy dla osób głuchych, </a:t>
            </a:r>
            <a:r>
              <a:rPr lang="pl-PL" sz="2000" dirty="0" err="1" smtClean="0">
                <a:latin typeface="Calibri" panose="020F0502020204030204" pitchFamily="34" charset="0"/>
              </a:rPr>
              <a:t>audiodeskrypcja</a:t>
            </a:r>
            <a:endParaRPr lang="pl-PL" sz="2000" dirty="0">
              <a:latin typeface="Calibri" panose="020F0502020204030204" pitchFamily="34" charset="0"/>
            </a:endParaRPr>
          </a:p>
          <a:p>
            <a:pPr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materiały </a:t>
            </a:r>
            <a:r>
              <a:rPr lang="pl-PL" sz="2000" dirty="0" smtClean="0">
                <a:latin typeface="Calibri" panose="020F0502020204030204" pitchFamily="34" charset="0"/>
              </a:rPr>
              <a:t>drukowane: język </a:t>
            </a:r>
            <a:r>
              <a:rPr lang="pl-PL" sz="2000" dirty="0">
                <a:latin typeface="Calibri" panose="020F0502020204030204" pitchFamily="34" charset="0"/>
              </a:rPr>
              <a:t>łatwy, </a:t>
            </a:r>
            <a:r>
              <a:rPr lang="pl-PL" sz="2000" dirty="0" err="1">
                <a:latin typeface="Calibri" panose="020F0502020204030204" pitchFamily="34" charset="0"/>
              </a:rPr>
              <a:t>bezszeryfowa</a:t>
            </a:r>
            <a:r>
              <a:rPr lang="pl-PL" sz="2000" dirty="0">
                <a:latin typeface="Calibri" panose="020F0502020204030204" pitchFamily="34" charset="0"/>
              </a:rPr>
              <a:t> czcionka itp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</a:endParaRPr>
          </a:p>
          <a:p>
            <a:pPr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dostępne miejsca spotkań, pracy w projekcie</a:t>
            </a:r>
          </a:p>
          <a:p>
            <a:pPr indent="-285750" algn="just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dostępna rekrutacja: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dobór </a:t>
            </a:r>
            <a:r>
              <a:rPr lang="pl-PL" sz="2000" dirty="0">
                <a:latin typeface="Calibri" panose="020F0502020204030204" pitchFamily="34" charset="0"/>
              </a:rPr>
              <a:t>kanałów informacyjnych,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odpowiednie </a:t>
            </a:r>
            <a:r>
              <a:rPr lang="pl-PL" sz="2000" dirty="0">
                <a:latin typeface="Calibri" panose="020F0502020204030204" pitchFamily="34" charset="0"/>
              </a:rPr>
              <a:t>zaprojektowanie </a:t>
            </a:r>
            <a:r>
              <a:rPr lang="pl-PL" sz="2000" dirty="0" smtClean="0">
                <a:latin typeface="Calibri" panose="020F0502020204030204" pitchFamily="34" charset="0"/>
              </a:rPr>
              <a:t>materiałów </a:t>
            </a:r>
            <a:r>
              <a:rPr lang="pl-PL" sz="2000" dirty="0">
                <a:latin typeface="Calibri" panose="020F0502020204030204" pitchFamily="34" charset="0"/>
              </a:rPr>
              <a:t>informacyjno-promocyjnych,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dostępność </a:t>
            </a:r>
            <a:r>
              <a:rPr lang="pl-PL" sz="2000" dirty="0">
                <a:latin typeface="Calibri" panose="020F0502020204030204" pitchFamily="34" charset="0"/>
              </a:rPr>
              <a:t>strony projektodawcy,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dostępne </a:t>
            </a:r>
            <a:r>
              <a:rPr lang="pl-PL" sz="2000" dirty="0">
                <a:latin typeface="Calibri" panose="020F0502020204030204" pitchFamily="34" charset="0"/>
              </a:rPr>
              <a:t>budynki,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 algn="just">
              <a:buFontTx/>
              <a:buChar char="-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w razie potrzeby obecność </a:t>
            </a:r>
            <a:r>
              <a:rPr lang="pl-PL" sz="2000" dirty="0">
                <a:latin typeface="Calibri" panose="020F0502020204030204" pitchFamily="34" charset="0"/>
              </a:rPr>
              <a:t>tłumacza języka migowego, asystenta, stosowanie pętli indukcyjnej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69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51284" y="1840832"/>
            <a:ext cx="95530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3600" b="1" dirty="0" smtClean="0">
                <a:latin typeface="Calibri" panose="020F0502020204030204" pitchFamily="34" charset="0"/>
              </a:rPr>
              <a:t>	Zasada równości szans kobiet i mężczyzn</a:t>
            </a:r>
            <a:endParaRPr lang="pl-PL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02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23474" y="1732548"/>
            <a:ext cx="948088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Zasada równości szans kobiet  i </a:t>
            </a:r>
            <a:r>
              <a:rPr lang="pl-PL" sz="2000" b="1" dirty="0">
                <a:latin typeface="Calibri" panose="020F0502020204030204" pitchFamily="34" charset="0"/>
              </a:rPr>
              <a:t>mężczyzn </a:t>
            </a:r>
            <a:r>
              <a:rPr lang="pl-PL" sz="2000" dirty="0" smtClean="0">
                <a:latin typeface="Calibri" panose="020F0502020204030204" pitchFamily="34" charset="0"/>
              </a:rPr>
              <a:t>- zasada </a:t>
            </a:r>
            <a:r>
              <a:rPr lang="pl-PL" sz="2000" dirty="0">
                <a:latin typeface="Calibri" panose="020F0502020204030204" pitchFamily="34" charset="0"/>
              </a:rPr>
              <a:t>prowadzi do podejmowania działań na rzecz osiągnięcia stanu, w którym kobietom i mężczyznom  przypisuje się taką samą  wartość społeczną, równe prawa i równe obowiązki oraz gdy mają oni równy dostęp do zasobów (środki finansowe, szanse rozwoju), z których mogą korzystać. Zasada gwarantuje możliwość wyboru drogi życiowej bez ograniczeń wynikających ze stereotypów płci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16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11442" y="1058779"/>
            <a:ext cx="9492916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</a:rPr>
              <a:t>Przykładowe działania </a:t>
            </a:r>
            <a:r>
              <a:rPr lang="pl-PL" sz="2000" b="1" dirty="0" smtClean="0">
                <a:latin typeface="Calibri" panose="020F0502020204030204" pitchFamily="34" charset="0"/>
              </a:rPr>
              <a:t>wpływające </a:t>
            </a:r>
            <a:r>
              <a:rPr lang="pl-PL" sz="2000" b="1" dirty="0">
                <a:latin typeface="Calibri" panose="020F0502020204030204" pitchFamily="34" charset="0"/>
              </a:rPr>
              <a:t>na zasadę równości szans kobiet </a:t>
            </a: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</a:rPr>
              <a:t>i mężczyzn</a:t>
            </a:r>
            <a:r>
              <a:rPr lang="pl-PL" sz="2000" b="1" dirty="0" smtClean="0">
                <a:latin typeface="Calibri" panose="020F0502020204030204" pitchFamily="34" charset="0"/>
              </a:rPr>
              <a:t>: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sz="2000" dirty="0">
                <a:latin typeface="Calibri" panose="020F0502020204030204" pitchFamily="34" charset="0"/>
              </a:rPr>
              <a:t>rekrutacja i wsparcie dopasowane do potrzeb uczestników i </a:t>
            </a:r>
            <a:r>
              <a:rPr lang="pl-PL" sz="2000" dirty="0" smtClean="0">
                <a:latin typeface="Calibri" panose="020F0502020204030204" pitchFamily="34" charset="0"/>
              </a:rPr>
              <a:t>uczestniczek;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wsparcie </a:t>
            </a:r>
            <a:r>
              <a:rPr lang="pl-PL" sz="2000" dirty="0">
                <a:latin typeface="Calibri" panose="020F0502020204030204" pitchFamily="34" charset="0"/>
              </a:rPr>
              <a:t>towarzyszące w postaci zapewnienia opieki nad dziećmi i osobami zależnymi dla uczestników/czek w trakcie trwania szkoleń, staży lub innych </a:t>
            </a:r>
            <a:r>
              <a:rPr lang="pl-PL" sz="2000" dirty="0" smtClean="0">
                <a:latin typeface="Calibri" panose="020F0502020204030204" pitchFamily="34" charset="0"/>
              </a:rPr>
              <a:t>działań;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przekazywanie </a:t>
            </a:r>
            <a:r>
              <a:rPr lang="pl-PL" sz="2000" dirty="0">
                <a:latin typeface="Calibri" panose="020F0502020204030204" pitchFamily="34" charset="0"/>
              </a:rPr>
              <a:t>uczestnikom projektu informacji praktycznych o zasadzie równości szans;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używanie </a:t>
            </a:r>
            <a:r>
              <a:rPr lang="pl-PL" sz="2000" dirty="0">
                <a:latin typeface="Calibri" panose="020F0502020204030204" pitchFamily="34" charset="0"/>
              </a:rPr>
              <a:t>niestereotypowego i zróżnicowanego przekazu w </a:t>
            </a:r>
            <a:r>
              <a:rPr lang="pl-PL" sz="2000" dirty="0" smtClean="0">
                <a:latin typeface="Calibri" panose="020F0502020204030204" pitchFamily="34" charset="0"/>
              </a:rPr>
              <a:t>materiałach </a:t>
            </a:r>
            <a:r>
              <a:rPr lang="pl-PL" sz="2000" dirty="0">
                <a:latin typeface="Calibri" panose="020F0502020204030204" pitchFamily="34" charset="0"/>
              </a:rPr>
              <a:t>informacyjnych, np. pokazywanie kobiet i mężczyzn w aktywnych, niestereotypowych rolach;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unikanie </a:t>
            </a:r>
            <a:r>
              <a:rPr lang="pl-PL" sz="2000" dirty="0">
                <a:latin typeface="Calibri" panose="020F0502020204030204" pitchFamily="34" charset="0"/>
              </a:rPr>
              <a:t>przekazu i jakichkolwiek innych elementów dyskryminujących, ośmieszających bądź utrwalających stereotypy ze względu na </a:t>
            </a:r>
            <a:r>
              <a:rPr lang="pl-PL" sz="2000" dirty="0" smtClean="0">
                <a:latin typeface="Calibri" panose="020F0502020204030204" pitchFamily="34" charset="0"/>
              </a:rPr>
              <a:t>płeć.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25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27221" y="1161682"/>
            <a:ext cx="94568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Standard </a:t>
            </a:r>
            <a:r>
              <a:rPr lang="pl-PL" sz="2000" b="1" dirty="0">
                <a:latin typeface="Calibri" panose="020F0502020204030204" pitchFamily="34" charset="0"/>
              </a:rPr>
              <a:t>minimum  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Narzędzie </a:t>
            </a:r>
            <a:r>
              <a:rPr lang="pl-PL" sz="2000" dirty="0">
                <a:latin typeface="Calibri" panose="020F0502020204030204" pitchFamily="34" charset="0"/>
              </a:rPr>
              <a:t>używane do oceny realizacji zasady równości szans kobiet i mężczyzn w projektach współfinasowanych z EFS (załącznik nr 1 do Wytycznych).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Obejmuje 5 </a:t>
            </a:r>
            <a:r>
              <a:rPr lang="pl-PL" sz="2000" dirty="0">
                <a:latin typeface="Calibri" panose="020F0502020204030204" pitchFamily="34" charset="0"/>
              </a:rPr>
              <a:t>zagadnień i pozwala ocenić, czy wnioskodawca </a:t>
            </a:r>
            <a:r>
              <a:rPr lang="pl-PL" sz="2000" dirty="0" smtClean="0">
                <a:latin typeface="Calibri" panose="020F0502020204030204" pitchFamily="34" charset="0"/>
              </a:rPr>
              <a:t>uwzględnił kwestie </a:t>
            </a:r>
            <a:r>
              <a:rPr lang="pl-PL" sz="2000" dirty="0">
                <a:latin typeface="Calibri" panose="020F0502020204030204" pitchFamily="34" charset="0"/>
              </a:rPr>
              <a:t>równościowe w ramach analizy problematyki projektu, zaplanowanych działań,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wskaźników i opisu wpływu realizacji projektu na sytuację kobiet i mężczyzn, a także w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ramach działań na rzecz zespołu </a:t>
            </a:r>
            <a:r>
              <a:rPr lang="pl-PL" sz="2000" dirty="0" smtClean="0">
                <a:latin typeface="Calibri" panose="020F0502020204030204" pitchFamily="34" charset="0"/>
              </a:rPr>
              <a:t>projektowego. 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Wymagane jest uzyskanie co najmniej </a:t>
            </a:r>
            <a:r>
              <a:rPr lang="pl-PL" sz="2000" b="1" dirty="0" smtClean="0">
                <a:latin typeface="Calibri" panose="020F0502020204030204" pitchFamily="34" charset="0"/>
              </a:rPr>
              <a:t>3 </a:t>
            </a:r>
            <a:r>
              <a:rPr lang="pl-PL" sz="2000" b="1" dirty="0">
                <a:latin typeface="Calibri" panose="020F0502020204030204" pitchFamily="34" charset="0"/>
              </a:rPr>
              <a:t>punktów</a:t>
            </a:r>
            <a:r>
              <a:rPr lang="pl-PL" sz="2000" dirty="0">
                <a:latin typeface="Calibri" panose="020F0502020204030204" pitchFamily="34" charset="0"/>
              </a:rPr>
              <a:t>. 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5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311442" y="1058779"/>
            <a:ext cx="949291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Wyjątki </a:t>
            </a:r>
            <a:r>
              <a:rPr lang="pl-PL" sz="2000" b="1" dirty="0">
                <a:latin typeface="Calibri" panose="020F0502020204030204" pitchFamily="34" charset="0"/>
              </a:rPr>
              <a:t>od standardu minimum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profil działalności beneficjenta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W statucie musi być jednoznaczny zapis o działalności skierowanej tylko do jednej płci. We wniosku należy podać informację, że projekt należy do wyjątku ze względu na ograniczenia wynikające z profilu działalności. Statut może być zweryfikowany przed podpisaniem umowy o dofinansowanie.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zamknięta rekrutacja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Projekt obejmuje wsparciem wszystkich pracowników konkretnego podmiotu, wyodrębnionej organizacyjnie części danego podmiotu lub konkretnej grupy podmiotów – wymienionych z nazwy we wniosku</a:t>
            </a:r>
            <a:r>
              <a:rPr lang="pl-PL" sz="2000" dirty="0" smtClean="0">
                <a:latin typeface="Calibri" panose="020F0502020204030204" pitchFamily="34" charset="0"/>
              </a:rPr>
              <a:t>.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1175" y="1155599"/>
            <a:ext cx="9407245" cy="1202589"/>
          </a:xfrm>
        </p:spPr>
        <p:txBody>
          <a:bodyPr>
            <a:noAutofit/>
          </a:bodyPr>
          <a:lstStyle/>
          <a:p>
            <a:pPr algn="l"/>
            <a:r>
              <a:rPr lang="pl-PL" sz="2000" b="1" dirty="0" smtClean="0">
                <a:latin typeface="+mn-lt"/>
              </a:rPr>
              <a:t>Wytyczne i inne dokumenty: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5" y="1672389"/>
            <a:ext cx="9144001" cy="4014557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800" dirty="0"/>
              <a:t>Wytyczne w zakresie realizacji zasady równości szans i niedyskryminacji, w tym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     dostępności </a:t>
            </a:r>
            <a:r>
              <a:rPr lang="pl-PL" sz="1800" dirty="0"/>
              <a:t>dla osób z niepełnosprawnościami oraz zasady równości szans kobiet 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     mężczyzn </a:t>
            </a:r>
            <a:r>
              <a:rPr lang="pl-PL" sz="1800" dirty="0"/>
              <a:t>w ramach funduszy unijnych na lata </a:t>
            </a:r>
            <a:r>
              <a:rPr lang="pl-PL" sz="1800" dirty="0" smtClean="0"/>
              <a:t>2014-2020 </a:t>
            </a:r>
            <a:r>
              <a:rPr lang="pl-PL" sz="1800" dirty="0"/>
              <a:t>(zwane dalej Wytycznymi)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800" dirty="0" smtClean="0"/>
              <a:t>Agenda </a:t>
            </a:r>
            <a:r>
              <a:rPr lang="pl-PL" sz="1800" dirty="0"/>
              <a:t>działań na rzecz równości szans i niedyskryminacji w ramach funduszy </a:t>
            </a:r>
            <a:r>
              <a:rPr lang="pl-PL" sz="1800" dirty="0" smtClean="0"/>
              <a:t>unijnych 2014-2020</a:t>
            </a:r>
            <a:endParaRPr lang="pl-PL" sz="1800" dirty="0"/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800" dirty="0" smtClean="0"/>
              <a:t>Realizacja </a:t>
            </a:r>
            <a:r>
              <a:rPr lang="pl-PL" sz="1800" dirty="0"/>
              <a:t>zasady równości szans i niedyskryminacji, w tym dostępności dla osób z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     niepełnosprawnościami - Poradnik </a:t>
            </a:r>
            <a:r>
              <a:rPr lang="pl-PL" sz="1800" dirty="0"/>
              <a:t>dla realizatorów projektów i instytucji systemu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    wdrażania </a:t>
            </a:r>
            <a:r>
              <a:rPr lang="pl-PL" sz="1800" dirty="0"/>
              <a:t>funduszy europejskich </a:t>
            </a:r>
            <a:r>
              <a:rPr lang="pl-PL" sz="1800" dirty="0" smtClean="0"/>
              <a:t>2014-2020</a:t>
            </a:r>
            <a:endParaRPr lang="pl-PL" sz="1800" dirty="0"/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800" dirty="0" smtClean="0"/>
              <a:t>Jak </a:t>
            </a:r>
            <a:r>
              <a:rPr lang="pl-PL" sz="1800" dirty="0"/>
              <a:t>realizować zasadę równości szans kobiet i mężczyzn w projektach finansowanych </a:t>
            </a:r>
            <a:r>
              <a:rPr lang="pl-PL" sz="1800" dirty="0" smtClean="0"/>
              <a:t>z funduszy </a:t>
            </a:r>
            <a:r>
              <a:rPr lang="pl-PL" sz="1800" dirty="0"/>
              <a:t>europejskich </a:t>
            </a:r>
            <a:r>
              <a:rPr lang="pl-PL" sz="1800" dirty="0" smtClean="0"/>
              <a:t>2014-2020 - Poradnik </a:t>
            </a:r>
            <a:r>
              <a:rPr lang="pl-PL" sz="1800" dirty="0"/>
              <a:t>dla osób realizujących projekty oraz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pl-PL" sz="1800" dirty="0" smtClean="0"/>
              <a:t>     instytucji </a:t>
            </a:r>
            <a:r>
              <a:rPr lang="pl-PL" sz="1800" dirty="0"/>
              <a:t>systemu wdrażania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pl-PL" sz="1800" dirty="0" smtClean="0"/>
              <a:t>Instrukcja </a:t>
            </a:r>
            <a:r>
              <a:rPr lang="pl-PL" sz="1800" dirty="0"/>
              <a:t>wypełnienia </a:t>
            </a:r>
            <a:r>
              <a:rPr lang="pl-PL" sz="1800" dirty="0" smtClean="0"/>
              <a:t>wniosku o </a:t>
            </a:r>
            <a:r>
              <a:rPr lang="pl-PL" sz="1800" dirty="0"/>
              <a:t>dofinansowanie </a:t>
            </a:r>
            <a:r>
              <a:rPr lang="pl-PL" sz="1800" dirty="0" smtClean="0"/>
              <a:t>projektu z </a:t>
            </a:r>
            <a:r>
              <a:rPr lang="pl-PL" sz="1800" dirty="0"/>
              <a:t>Europejskiego Funduszu </a:t>
            </a:r>
            <a:r>
              <a:rPr lang="pl-PL" sz="1800" dirty="0" smtClean="0"/>
              <a:t>Społecznego w </a:t>
            </a:r>
            <a:r>
              <a:rPr lang="pl-PL" sz="1800" dirty="0"/>
              <a:t>ramach Osi Priorytetowej 6, 7, </a:t>
            </a:r>
            <a:r>
              <a:rPr lang="pl-PL" sz="1800" dirty="0" smtClean="0"/>
              <a:t>8 Regionalnego </a:t>
            </a:r>
            <a:r>
              <a:rPr lang="pl-PL" sz="1800" dirty="0"/>
              <a:t>Programu Operacyjnego </a:t>
            </a:r>
            <a:r>
              <a:rPr lang="pl-PL" sz="1800" dirty="0" smtClean="0"/>
              <a:t>–Lubuskie </a:t>
            </a:r>
            <a:r>
              <a:rPr lang="pl-PL" sz="1800" dirty="0"/>
              <a:t>2020</a:t>
            </a:r>
            <a:endParaRPr lang="pl-PL" sz="18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62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09894" y="1636446"/>
            <a:ext cx="100584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Kryteria oceny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1. We </a:t>
            </a:r>
            <a:r>
              <a:rPr lang="pl-PL" sz="2000" dirty="0">
                <a:latin typeface="Calibri" panose="020F0502020204030204" pitchFamily="34" charset="0"/>
              </a:rPr>
              <a:t>wniosku o dofinansowanie projektu zawarte zostały informacje, które potwierdzają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istnienie (albo brak istniejących) barier równościowych w obszarze tematycznym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interwencji i/lub zasięgu oddziaływania projektu</a:t>
            </a:r>
          </a:p>
          <a:p>
            <a:pPr>
              <a:defRPr/>
            </a:pPr>
            <a:r>
              <a:rPr lang="pl-PL" sz="2000" i="1" dirty="0" smtClean="0">
                <a:latin typeface="Calibri" panose="020F0502020204030204" pitchFamily="34" charset="0"/>
              </a:rPr>
              <a:t>Maksymalna liczba punktów za spełnianie kryterium 1</a:t>
            </a:r>
          </a:p>
          <a:p>
            <a:pPr>
              <a:defRPr/>
            </a:pPr>
            <a:endParaRPr lang="pl-PL" sz="2000" i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• Oprócz </a:t>
            </a:r>
            <a:r>
              <a:rPr lang="pl-PL" sz="2000" dirty="0">
                <a:latin typeface="Calibri" panose="020F0502020204030204" pitchFamily="34" charset="0"/>
              </a:rPr>
              <a:t>podania liczby kobiet i mężczyzn, należy podać odpowiedź na pytanie, czy któraś z</a:t>
            </a: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    tych </a:t>
            </a:r>
            <a:r>
              <a:rPr lang="pl-PL" sz="2000" dirty="0">
                <a:latin typeface="Calibri" panose="020F0502020204030204" pitchFamily="34" charset="0"/>
              </a:rPr>
              <a:t>grup znajduje się w gorszym położeniu i jaka jest tego </a:t>
            </a:r>
            <a:r>
              <a:rPr lang="pl-PL" sz="2000" dirty="0" smtClean="0">
                <a:latin typeface="Calibri" panose="020F0502020204030204" pitchFamily="34" charset="0"/>
              </a:rPr>
              <a:t>przyczyna.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• Jeśli </a:t>
            </a:r>
            <a:r>
              <a:rPr lang="pl-PL" sz="2000" dirty="0">
                <a:latin typeface="Calibri" panose="020F0502020204030204" pitchFamily="34" charset="0"/>
              </a:rPr>
              <a:t>nie istnieją dokładne dane jakościowe lub ilościowe, należy skorzystać z danych jak</a:t>
            </a: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    najbardziej </a:t>
            </a:r>
            <a:r>
              <a:rPr lang="pl-PL" sz="2000" dirty="0">
                <a:latin typeface="Calibri" panose="020F0502020204030204" pitchFamily="34" charset="0"/>
              </a:rPr>
              <a:t>zbliżonych do obszaru tematycznego i zasięgu oddziaływania </a:t>
            </a:r>
            <a:r>
              <a:rPr lang="pl-PL" sz="2000" dirty="0" smtClean="0">
                <a:latin typeface="Calibri" panose="020F0502020204030204" pitchFamily="34" charset="0"/>
              </a:rPr>
              <a:t>projektu.</a:t>
            </a: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• Dopuszczalne </a:t>
            </a:r>
            <a:r>
              <a:rPr lang="pl-PL" sz="2000" dirty="0">
                <a:latin typeface="Calibri" panose="020F0502020204030204" pitchFamily="34" charset="0"/>
              </a:rPr>
              <a:t>jest wykorzystanie danych pochodzących z badań własnych, pod </a:t>
            </a:r>
            <a:r>
              <a:rPr lang="pl-PL" sz="2000" dirty="0" smtClean="0">
                <a:latin typeface="Calibri" panose="020F0502020204030204" pitchFamily="34" charset="0"/>
              </a:rPr>
              <a:t>warunkiem     podania </a:t>
            </a:r>
            <a:r>
              <a:rPr lang="pl-PL" sz="2000" dirty="0">
                <a:latin typeface="Calibri" panose="020F0502020204030204" pitchFamily="34" charset="0"/>
              </a:rPr>
              <a:t>dokładnych informacji na temat </a:t>
            </a:r>
            <a:r>
              <a:rPr lang="pl-PL" sz="2000" dirty="0" smtClean="0">
                <a:latin typeface="Calibri" panose="020F0502020204030204" pitchFamily="34" charset="0"/>
              </a:rPr>
              <a:t>badania.</a:t>
            </a:r>
            <a:endParaRPr lang="pl-PL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01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886121" y="1161682"/>
            <a:ext cx="991823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</a:rPr>
              <a:t>Bariery </a:t>
            </a:r>
            <a:r>
              <a:rPr lang="pl-PL" sz="2000" b="1" dirty="0" smtClean="0">
                <a:latin typeface="Calibri" panose="020F0502020204030204" pitchFamily="34" charset="0"/>
              </a:rPr>
              <a:t>równościowe, zdefiniowane przez KE, </a:t>
            </a:r>
            <a:r>
              <a:rPr lang="pl-PL" sz="2000" b="1" dirty="0">
                <a:latin typeface="Calibri" panose="020F0502020204030204" pitchFamily="34" charset="0"/>
              </a:rPr>
              <a:t>to przede wszystkim: 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Segregacja pozioma i pionowa rynku pracy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Różnice w płacach kobiet i mężczyzn na równoważnych stanowiskach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Mała dostępność elastycznych rozwiązań czasu pracy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Niski udział mężczyzn w wypełnianiu obowiązków rodzinnych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Niski udział kobiet w procesach podejmowania decyzji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Przemoc ze względu na płeć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Niewidoczność kwestii płci w ochronie zdrowia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Niewystarczający system opieki przedszkolnej lub </a:t>
            </a:r>
            <a:r>
              <a:rPr lang="pl-PL" sz="2000" dirty="0" smtClean="0">
                <a:latin typeface="Calibri" panose="020F0502020204030204" pitchFamily="34" charset="0"/>
              </a:rPr>
              <a:t>instytucjonalnej </a:t>
            </a:r>
            <a:r>
              <a:rPr lang="pl-PL" sz="2000" dirty="0">
                <a:latin typeface="Calibri" panose="020F0502020204030204" pitchFamily="34" charset="0"/>
              </a:rPr>
              <a:t>nad dziećmi do lat 3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Stereotypy płci we wszystkich obszarach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>
                <a:latin typeface="Calibri" panose="020F0502020204030204" pitchFamily="34" charset="0"/>
              </a:rPr>
              <a:t>Dyskryminacja </a:t>
            </a:r>
            <a:r>
              <a:rPr lang="pl-PL" sz="2000" dirty="0" smtClean="0">
                <a:latin typeface="Calibri" panose="020F0502020204030204" pitchFamily="34" charset="0"/>
              </a:rPr>
              <a:t>wielokrotna</a:t>
            </a:r>
          </a:p>
          <a:p>
            <a:pPr>
              <a:defRPr/>
            </a:pPr>
            <a:endParaRPr lang="pl-PL" dirty="0" smtClean="0"/>
          </a:p>
          <a:p>
            <a:pPr>
              <a:defRPr/>
            </a:pPr>
            <a:r>
              <a:rPr lang="pl-PL" dirty="0" smtClean="0"/>
              <a:t>UWAGA! Jest to katalog otwarty</a:t>
            </a:r>
            <a:r>
              <a:rPr lang="pl-PL" dirty="0"/>
              <a:t>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5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51284" y="1515979"/>
            <a:ext cx="95530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pl-PL" sz="2000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>
                <a:latin typeface="Calibri" panose="020F0502020204030204" pitchFamily="34" charset="0"/>
              </a:rPr>
              <a:t>Rynek pracy – przykładowe problemy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niższe </a:t>
            </a:r>
            <a:r>
              <a:rPr lang="pl-PL" sz="2000" dirty="0">
                <a:latin typeface="Calibri" panose="020F0502020204030204" pitchFamily="34" charset="0"/>
              </a:rPr>
              <a:t>wskaźniki zatrudnienia </a:t>
            </a:r>
            <a:r>
              <a:rPr lang="pl-PL" sz="2000" dirty="0" smtClean="0">
                <a:latin typeface="Calibri" panose="020F0502020204030204" pitchFamily="34" charset="0"/>
              </a:rPr>
              <a:t>kobiet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segregacja </a:t>
            </a:r>
            <a:r>
              <a:rPr lang="pl-PL" sz="2000" dirty="0">
                <a:latin typeface="Calibri" panose="020F0502020204030204" pitchFamily="34" charset="0"/>
              </a:rPr>
              <a:t>pozioma rynku pracy – dominacja kobiet w sektorach o niższych zarobkach i niższym prestiżu, niski udział kobiet w sektorach strategicznych dla rozwoju kraju, niski udział mężczyzn w zawodach „opiekuńczych</a:t>
            </a:r>
            <a:r>
              <a:rPr lang="pl-PL" sz="2000" dirty="0" smtClean="0">
                <a:latin typeface="Calibri" panose="020F0502020204030204" pitchFamily="34" charset="0"/>
              </a:rPr>
              <a:t>”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segregacja </a:t>
            </a:r>
            <a:r>
              <a:rPr lang="pl-PL" sz="2000" dirty="0">
                <a:latin typeface="Calibri" panose="020F0502020204030204" pitchFamily="34" charset="0"/>
              </a:rPr>
              <a:t>pionowa rynku pracy – niski udział kobiet w procesach podejmowania decyzji – dysproporcje na stanowiskach </a:t>
            </a:r>
            <a:r>
              <a:rPr lang="pl-PL" sz="2000" dirty="0" smtClean="0">
                <a:latin typeface="Calibri" panose="020F0502020204030204" pitchFamily="34" charset="0"/>
              </a:rPr>
              <a:t>kierowniczych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nierówności </a:t>
            </a:r>
            <a:r>
              <a:rPr lang="pl-PL" sz="2000" dirty="0">
                <a:latin typeface="Calibri" panose="020F0502020204030204" pitchFamily="34" charset="0"/>
              </a:rPr>
              <a:t>w wynagrodzeniach kobiet i </a:t>
            </a:r>
            <a:r>
              <a:rPr lang="pl-PL" sz="2000" dirty="0" smtClean="0">
                <a:latin typeface="Calibri" panose="020F0502020204030204" pitchFamily="34" charset="0"/>
              </a:rPr>
              <a:t>mężczyzn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stereotypowe </a:t>
            </a:r>
            <a:r>
              <a:rPr lang="pl-PL" sz="2000" dirty="0">
                <a:latin typeface="Calibri" panose="020F0502020204030204" pitchFamily="34" charset="0"/>
              </a:rPr>
              <a:t>przekonania na temat kobiet i mężczyzn w postawach </a:t>
            </a:r>
            <a:r>
              <a:rPr lang="pl-PL" sz="2000" dirty="0" smtClean="0">
                <a:latin typeface="Calibri" panose="020F0502020204030204" pitchFamily="34" charset="0"/>
              </a:rPr>
              <a:t>pracodawców   </a:t>
            </a: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l-PL" sz="2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18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058779"/>
            <a:ext cx="968542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pl-PL" sz="2000" b="1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Kryteria oceny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2. </a:t>
            </a:r>
            <a:r>
              <a:rPr lang="pl-PL" sz="2000" dirty="0">
                <a:latin typeface="Calibri" panose="020F0502020204030204" pitchFamily="34" charset="0"/>
              </a:rPr>
              <a:t>Wniosek o dofinansowanie projektu zawiera działania odpowiadające na zidentyfikowane bariery równościowe w obszarze tematycznym interwencji i/lub zasięgu oddziaływania projektu.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i="1" dirty="0" smtClean="0">
                <a:latin typeface="Calibri" panose="020F0502020204030204" pitchFamily="34" charset="0"/>
              </a:rPr>
              <a:t>Maksymalna </a:t>
            </a:r>
            <a:r>
              <a:rPr lang="pl-PL" sz="2000" i="1" dirty="0">
                <a:latin typeface="Calibri" panose="020F0502020204030204" pitchFamily="34" charset="0"/>
              </a:rPr>
              <a:t>liczba punktów – 2. </a:t>
            </a:r>
            <a:endParaRPr lang="pl-PL" sz="2000" i="1" dirty="0" smtClean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i="1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Calibri" panose="020F0502020204030204" pitchFamily="34" charset="0"/>
              </a:rPr>
              <a:t>Należy opisać działania na rzecz  osłabiania barier równościowych.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Calibri" panose="020F0502020204030204" pitchFamily="34" charset="0"/>
              </a:rPr>
              <a:t>Szczególnie istotna jest rekrutacja i dopasowanie form wsparcia dla uczestniczek i uczestników.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Calibri" panose="020F0502020204030204" pitchFamily="34" charset="0"/>
              </a:rPr>
              <a:t>Istotne są również działania na rzecz godzenia życia zawodowego i prywatnego, a także zwalczania stereotypów ze względu na płeć w obszarze rynku pracy.</a:t>
            </a:r>
          </a:p>
          <a:p>
            <a:pPr>
              <a:defRPr/>
            </a:pPr>
            <a:endParaRPr lang="pl-PL" sz="2000" i="1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23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058779"/>
            <a:ext cx="968542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Kryteria oceny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3. W </a:t>
            </a:r>
            <a:r>
              <a:rPr lang="pl-PL" sz="2000" dirty="0">
                <a:latin typeface="Calibri" panose="020F0502020204030204" pitchFamily="34" charset="0"/>
              </a:rPr>
              <a:t>przypadku stwierdzenia braku barier równościowych, wniosek o dofinansowanie projektu zawiera działania, zapewniające przestrzeganie zasady równości szans kobiet i mężczyzn, tak aby na żadnym etapie realizacji projektu tego typu bariery nie wystąpiły. 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i="1" dirty="0">
                <a:latin typeface="Calibri" panose="020F0502020204030204" pitchFamily="34" charset="0"/>
              </a:rPr>
              <a:t>Maksymalna liczba punktów – 2.</a:t>
            </a:r>
          </a:p>
          <a:p>
            <a:pPr>
              <a:defRPr/>
            </a:pPr>
            <a:r>
              <a:rPr lang="pl-PL" sz="2000" i="1" dirty="0">
                <a:latin typeface="Calibri" panose="020F0502020204030204" pitchFamily="34" charset="0"/>
              </a:rPr>
              <a:t>	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4. Wskaźniki realizacji projektu zostały podane w podziale na płeć i/lub został umieszczony opis tego, w jaki sposób rezultaty przyczynią się do zmniejszenia barier równościowych, istniejących w obszarze tematycznym interwencji i/lub zasięgu oddziaływania projektu.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	</a:t>
            </a:r>
          </a:p>
          <a:p>
            <a:pPr>
              <a:defRPr/>
            </a:pPr>
            <a:r>
              <a:rPr lang="pl-PL" sz="2000" i="1" dirty="0">
                <a:latin typeface="Calibri" panose="020F0502020204030204" pitchFamily="34" charset="0"/>
              </a:rPr>
              <a:t>Maksymalna liczba punktów – 2.</a:t>
            </a:r>
          </a:p>
          <a:p>
            <a:pPr>
              <a:defRPr/>
            </a:pPr>
            <a:endParaRPr lang="pl-PL" sz="2000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5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058779"/>
            <a:ext cx="968542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Kryteria oceny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5. We </a:t>
            </a:r>
            <a:r>
              <a:rPr lang="pl-PL" sz="2000" dirty="0">
                <a:latin typeface="Calibri" panose="020F0502020204030204" pitchFamily="34" charset="0"/>
              </a:rPr>
              <a:t>wniosku o dofinansowanie projektu wskazano jakie działania zostaną podjęte w celu zapewnienia równościowego zarządzania projektem.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i="1" dirty="0">
                <a:latin typeface="Calibri" panose="020F0502020204030204" pitchFamily="34" charset="0"/>
              </a:rPr>
              <a:t>Maksymalna liczba punktów – 1.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Calibri" panose="020F0502020204030204" pitchFamily="34" charset="0"/>
              </a:rPr>
              <a:t>Informacja powinna zawierać propozycję konkretnych działań. 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pl-PL" sz="2000" dirty="0">
                <a:latin typeface="Calibri" panose="020F0502020204030204" pitchFamily="34" charset="0"/>
              </a:rPr>
              <a:t>Osoby zaangażowane w realizację projektu powinny posiadać wiedzę w zakresie obowiązku przestrzegania zasady równości szans kobiet i mężczyzn w odniesieniu do problematyki projektu i potrafić stosować ją w codziennej pracy. Zdobycie takiej wiedzy może się odbyć poprzez  poinformowanie personelu na temat możliwości i sposobów  zastosowania zasady równości szans kobiet i mężczyzn w projekcie.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18937" y="1058779"/>
            <a:ext cx="9685421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5. kryterium cd.</a:t>
            </a:r>
          </a:p>
          <a:p>
            <a:pPr>
              <a:defRPr/>
            </a:pPr>
            <a:endParaRPr lang="pl-PL" sz="2000" b="1" dirty="0" smtClean="0">
              <a:latin typeface="Calibri" panose="020F0502020204030204" pitchFamily="34" charset="0"/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Włączenie </a:t>
            </a:r>
            <a:r>
              <a:rPr lang="pl-PL" sz="2000" dirty="0">
                <a:latin typeface="Calibri" panose="020F0502020204030204" pitchFamily="34" charset="0"/>
              </a:rPr>
              <a:t>do projektu osób, np. konsultantów, doradców, posiadających udokumentowaną wiedzę i doświadczenie w prowadzeniu działań z zachowaniem zasady równości szans kobiet i mężczyzn.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Zapewnienie </a:t>
            </a:r>
            <a:r>
              <a:rPr lang="pl-PL" sz="2000" dirty="0">
                <a:latin typeface="Calibri" panose="020F0502020204030204" pitchFamily="34" charset="0"/>
              </a:rPr>
              <a:t>takiej organizacji pracy zespołu projektowego, która umożliwia godzenie życia zawodowego z prywatnym, np. elastyczne formy zatrudnienia lub godzin pracy – należy wskazać konkretne działania w tym zakresie.  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pl-PL" sz="20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defRPr/>
            </a:pPr>
            <a:r>
              <a:rPr lang="pl-PL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UWAGA</a:t>
            </a:r>
            <a:r>
              <a:rPr lang="pl-PL" sz="2000" dirty="0">
                <a:solidFill>
                  <a:srgbClr val="FF0000"/>
                </a:solidFill>
                <a:latin typeface="Calibri" panose="020F0502020204030204" pitchFamily="34" charset="0"/>
              </a:rPr>
              <a:t>!</a:t>
            </a:r>
            <a:r>
              <a:rPr lang="pl-PL" sz="2000" dirty="0">
                <a:latin typeface="Calibri" panose="020F0502020204030204" pitchFamily="34" charset="0"/>
              </a:rPr>
              <a:t>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Calibri" panose="020F0502020204030204" pitchFamily="34" charset="0"/>
              </a:rPr>
              <a:t>Równościowe zarządzanie projektem nie oznacza zatrudnienia równej liczby kobiet i mężczyzn.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pl-PL" sz="2000" dirty="0">
                <a:latin typeface="Calibri" panose="020F0502020204030204" pitchFamily="34" charset="0"/>
              </a:rPr>
              <a:t>Do spełnienia kryterium nie wystarczy deklaracja, że projekt będzie zarządzany równościowo. </a:t>
            </a:r>
          </a:p>
        </p:txBody>
      </p:sp>
    </p:spTree>
    <p:extLst>
      <p:ext uri="{BB962C8B-B14F-4D97-AF65-F5344CB8AC3E}">
        <p14:creationId xmlns:p14="http://schemas.microsoft.com/office/powerpoint/2010/main" val="169739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80389" y="1696825"/>
            <a:ext cx="982397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Waga punktowa - sposób </a:t>
            </a:r>
            <a:r>
              <a:rPr lang="pl-PL" sz="2000" b="1" dirty="0">
                <a:latin typeface="Calibri" panose="020F0502020204030204" pitchFamily="34" charset="0"/>
              </a:rPr>
              <a:t>oceny</a:t>
            </a: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0 pkt </a:t>
            </a:r>
            <a:r>
              <a:rPr lang="pl-PL" sz="2000" dirty="0" smtClean="0">
                <a:latin typeface="Calibri" panose="020F0502020204030204" pitchFamily="34" charset="0"/>
              </a:rPr>
              <a:t>- we </a:t>
            </a:r>
            <a:r>
              <a:rPr lang="pl-PL" sz="2000" dirty="0">
                <a:latin typeface="Calibri" panose="020F0502020204030204" pitchFamily="34" charset="0"/>
              </a:rPr>
              <a:t>wniosku nie ma żadnych informacji pozwalających na spełnienie kryterium lub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informacje wskazują, że projekt będzie prowadzić do </a:t>
            </a:r>
            <a:r>
              <a:rPr lang="pl-PL" sz="2000" dirty="0" smtClean="0">
                <a:latin typeface="Calibri" panose="020F0502020204030204" pitchFamily="34" charset="0"/>
              </a:rPr>
              <a:t>dyskryminacji.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1 pkt </a:t>
            </a:r>
            <a:r>
              <a:rPr lang="pl-PL" sz="2000" dirty="0" smtClean="0">
                <a:latin typeface="Calibri" panose="020F0502020204030204" pitchFamily="34" charset="0"/>
              </a:rPr>
              <a:t>- kwestie </a:t>
            </a:r>
            <a:r>
              <a:rPr lang="pl-PL" sz="2000" dirty="0">
                <a:latin typeface="Calibri" panose="020F0502020204030204" pitchFamily="34" charset="0"/>
              </a:rPr>
              <a:t>związane z kryterium zostały uwzględnione częściowo lub nie są w pełni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trafnie dobrane </a:t>
            </a:r>
            <a:r>
              <a:rPr lang="pl-PL" sz="2000" dirty="0" smtClean="0">
                <a:latin typeface="Calibri" panose="020F0502020204030204" pitchFamily="34" charset="0"/>
              </a:rPr>
              <a:t>- kryterium 2, </a:t>
            </a:r>
            <a:r>
              <a:rPr lang="pl-PL" sz="2000" dirty="0">
                <a:latin typeface="Calibri" panose="020F0502020204030204" pitchFamily="34" charset="0"/>
              </a:rPr>
              <a:t>3 i </a:t>
            </a:r>
            <a:r>
              <a:rPr lang="pl-PL" sz="2000" dirty="0" smtClean="0">
                <a:latin typeface="Calibri" panose="020F0502020204030204" pitchFamily="34" charset="0"/>
              </a:rPr>
              <a:t>4. </a:t>
            </a:r>
            <a:r>
              <a:rPr lang="pl-PL" sz="2000" dirty="0">
                <a:latin typeface="Calibri" panose="020F0502020204030204" pitchFamily="34" charset="0"/>
              </a:rPr>
              <a:t>W kryterium 1 i 5 przyznanie 1 pkt oznacza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wyczerpujące, trafne i możliwie pełne zapisy we </a:t>
            </a:r>
            <a:r>
              <a:rPr lang="pl-PL" sz="2000" dirty="0" smtClean="0">
                <a:latin typeface="Calibri" panose="020F0502020204030204" pitchFamily="34" charset="0"/>
              </a:rPr>
              <a:t>wniosku.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2 pkt </a:t>
            </a:r>
            <a:r>
              <a:rPr lang="pl-PL" sz="2000" dirty="0" smtClean="0">
                <a:latin typeface="Calibri" panose="020F0502020204030204" pitchFamily="34" charset="0"/>
              </a:rPr>
              <a:t>- wyczerpujące</a:t>
            </a:r>
            <a:r>
              <a:rPr lang="pl-PL" sz="2000" dirty="0">
                <a:latin typeface="Calibri" panose="020F0502020204030204" pitchFamily="34" charset="0"/>
              </a:rPr>
              <a:t>, trafne i możliwie pełne zapisy we wniosku (oprócz kryterium 1 i </a:t>
            </a:r>
            <a:r>
              <a:rPr lang="pl-PL" sz="2000" dirty="0" smtClean="0">
                <a:latin typeface="Calibri" panose="020F0502020204030204" pitchFamily="34" charset="0"/>
              </a:rPr>
              <a:t>5).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Nie ma </a:t>
            </a:r>
            <a:r>
              <a:rPr lang="pl-PL" sz="2000" dirty="0">
                <a:latin typeface="Calibri" panose="020F0502020204030204" pitchFamily="34" charset="0"/>
              </a:rPr>
              <a:t>możliwości przyznawania części ułamkowych punktów za poszczególne kryteria w</a:t>
            </a:r>
          </a:p>
          <a:p>
            <a:pPr>
              <a:defRPr/>
            </a:pPr>
            <a:r>
              <a:rPr lang="pl-PL" sz="2000" dirty="0">
                <a:latin typeface="Calibri" panose="020F0502020204030204" pitchFamily="34" charset="0"/>
              </a:rPr>
              <a:t>standardzie </a:t>
            </a:r>
            <a:r>
              <a:rPr lang="pl-PL" sz="2000" dirty="0" smtClean="0">
                <a:latin typeface="Calibri" panose="020F0502020204030204" pitchFamily="34" charset="0"/>
              </a:rPr>
              <a:t>minimum.</a:t>
            </a: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3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45958" y="1371600"/>
            <a:ext cx="10058400" cy="43153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669304" y="1545995"/>
            <a:ext cx="999489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2000" b="1" dirty="0" smtClean="0">
                <a:latin typeface="Calibri" panose="020F0502020204030204" pitchFamily="34" charset="0"/>
              </a:rPr>
              <a:t>Przykładowe źródła </a:t>
            </a:r>
            <a:r>
              <a:rPr lang="pl-PL" sz="2000" b="1" dirty="0">
                <a:latin typeface="Calibri" panose="020F0502020204030204" pitchFamily="34" charset="0"/>
              </a:rPr>
              <a:t>informacji</a:t>
            </a:r>
          </a:p>
          <a:p>
            <a:pPr>
              <a:defRPr/>
            </a:pPr>
            <a:endParaRPr lang="pl-PL" sz="2000" b="1" dirty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>
                <a:latin typeface="Calibri" panose="020F0502020204030204" pitchFamily="34" charset="0"/>
              </a:rPr>
              <a:t>Konwencja o prawach osób niepełnosprawnych </a:t>
            </a:r>
            <a:r>
              <a:rPr lang="pl-PL" sz="2000" dirty="0" smtClean="0">
                <a:latin typeface="Calibri" panose="020F0502020204030204" pitchFamily="34" charset="0"/>
              </a:rPr>
              <a:t>– </a:t>
            </a:r>
            <a:r>
              <a:rPr lang="pl-PL" sz="2000" dirty="0" smtClean="0">
                <a:latin typeface="Calibri" panose="020F0502020204030204" pitchFamily="34" charset="0"/>
                <a:hlinkClick r:id="rId4"/>
              </a:rPr>
              <a:t>www.niepełnosprawni.gov.pl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Projektowanie </a:t>
            </a:r>
            <a:r>
              <a:rPr lang="pl-PL" sz="2000" dirty="0">
                <a:latin typeface="Calibri" panose="020F0502020204030204" pitchFamily="34" charset="0"/>
              </a:rPr>
              <a:t>uniwersalne </a:t>
            </a:r>
            <a:r>
              <a:rPr lang="pl-PL" sz="2000" dirty="0" smtClean="0">
                <a:latin typeface="Calibri" panose="020F0502020204030204" pitchFamily="34" charset="0"/>
              </a:rPr>
              <a:t>– </a:t>
            </a:r>
            <a:r>
              <a:rPr lang="pl-PL" sz="2000" dirty="0" smtClean="0">
                <a:latin typeface="Calibri" panose="020F0502020204030204" pitchFamily="34" charset="0"/>
                <a:hlinkClick r:id="rId4"/>
              </a:rPr>
              <a:t>www.niepełnosprawni.gov.pl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Ogólnopolskie </a:t>
            </a:r>
            <a:r>
              <a:rPr lang="pl-PL" sz="2000" dirty="0">
                <a:latin typeface="Calibri" panose="020F0502020204030204" pitchFamily="34" charset="0"/>
              </a:rPr>
              <a:t>badanie sytuacji, potrzeb i możliwości osób </a:t>
            </a:r>
            <a:r>
              <a:rPr lang="pl-PL" sz="2000" dirty="0" smtClean="0">
                <a:latin typeface="Calibri" panose="020F0502020204030204" pitchFamily="34" charset="0"/>
              </a:rPr>
              <a:t>niepełnosprawnych - </a:t>
            </a:r>
            <a:endParaRPr lang="pl-PL" sz="2000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  <a:hlinkClick r:id="rId5"/>
              </a:rPr>
              <a:t>www.pfron.org.pl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Analizy </a:t>
            </a:r>
            <a:r>
              <a:rPr lang="pl-PL" sz="2000" dirty="0">
                <a:latin typeface="Calibri" panose="020F0502020204030204" pitchFamily="34" charset="0"/>
              </a:rPr>
              <a:t>i opracowania na stronie </a:t>
            </a:r>
            <a:r>
              <a:rPr lang="pl-PL" sz="2000" dirty="0" smtClean="0">
                <a:latin typeface="Calibri" panose="020F0502020204030204" pitchFamily="34" charset="0"/>
              </a:rPr>
              <a:t>WUP: wupzielonagora.praca.gov.pl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Statystyki </a:t>
            </a:r>
            <a:r>
              <a:rPr lang="pl-PL" sz="2000" dirty="0">
                <a:latin typeface="Calibri" panose="020F0502020204030204" pitchFamily="34" charset="0"/>
              </a:rPr>
              <a:t>GUS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Dane </a:t>
            </a:r>
            <a:r>
              <a:rPr lang="pl-PL" sz="2000" dirty="0">
                <a:latin typeface="Calibri" panose="020F0502020204030204" pitchFamily="34" charset="0"/>
              </a:rPr>
              <a:t>EUROSTATU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Raporty </a:t>
            </a:r>
            <a:r>
              <a:rPr lang="pl-PL" sz="2000" dirty="0">
                <a:latin typeface="Calibri" panose="020F0502020204030204" pitchFamily="34" charset="0"/>
              </a:rPr>
              <a:t>Ministerstwa Rodziny, Pracy i Polityki Społecznej</a:t>
            </a: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Portal Funduszy </a:t>
            </a:r>
            <a:r>
              <a:rPr lang="pl-PL" sz="2000" dirty="0">
                <a:latin typeface="Calibri" panose="020F0502020204030204" pitchFamily="34" charset="0"/>
              </a:rPr>
              <a:t>Europejskich </a:t>
            </a:r>
            <a:r>
              <a:rPr lang="pl-PL" sz="2000" dirty="0">
                <a:latin typeface="Calibri" panose="020F0502020204030204" pitchFamily="34" charset="0"/>
                <a:hlinkClick r:id="rId6"/>
              </a:rPr>
              <a:t>https://www.funduszeeuropejskie.gov.pl</a:t>
            </a:r>
            <a:r>
              <a:rPr lang="pl-PL" sz="2000" dirty="0" smtClean="0">
                <a:latin typeface="Calibri" panose="020F0502020204030204" pitchFamily="34" charset="0"/>
                <a:hlinkClick r:id="rId6"/>
              </a:rPr>
              <a:t>/</a:t>
            </a:r>
            <a:endParaRPr lang="pl-PL" sz="2000" dirty="0" smtClean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pl-PL" sz="2000" dirty="0" smtClean="0">
                <a:latin typeface="Calibri" panose="020F0502020204030204" pitchFamily="34" charset="0"/>
              </a:rPr>
              <a:t>– zakładka Poznaj Fundusze Europejskie bez barier</a:t>
            </a:r>
          </a:p>
          <a:p>
            <a:pPr>
              <a:defRPr/>
            </a:pPr>
            <a:endParaRPr lang="pl-PL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33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72308" y="1817078"/>
            <a:ext cx="9632050" cy="386986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72308" y="1684421"/>
            <a:ext cx="959256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			</a:t>
            </a:r>
            <a:r>
              <a:rPr lang="pl-PL" sz="2000" b="1" dirty="0"/>
              <a:t>Dziękuję za uwagę</a:t>
            </a:r>
          </a:p>
          <a:p>
            <a:endParaRPr lang="pl-PL" sz="2000" b="1" dirty="0"/>
          </a:p>
          <a:p>
            <a:endParaRPr lang="pl-PL" sz="2000" b="1" dirty="0"/>
          </a:p>
          <a:p>
            <a:r>
              <a:rPr lang="pl-PL" sz="2000" dirty="0"/>
              <a:t>IOK udziela wyjaśnień w kwestiach dotyczących konkursu: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telefonicznie - pod nr.  68 456 56 04 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pod adresem poczty elektronicznej: efs@wup.zgora.pl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pl-PL" sz="2000" dirty="0"/>
              <a:t>w siedzibie WUP w Zielonej Górze, ul. Wyspiańskiego 15, pokój 311 (w wyjątkowych sytuacjach, po uprzednim kontakcie telefonicznym, z zachowaniem obostrzeń związanych z epidemią COVID-19</a:t>
            </a:r>
            <a:r>
              <a:rPr lang="pl-PL" sz="2000" dirty="0" smtClean="0"/>
              <a:t>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31261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187777" y="1828800"/>
            <a:ext cx="961658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/>
              <a:t>Kryteria horyzontalne oceniane na etapie oceny merytorycznej</a:t>
            </a:r>
          </a:p>
          <a:p>
            <a:endParaRPr lang="pl-PL" sz="2000" b="1" dirty="0"/>
          </a:p>
          <a:p>
            <a:r>
              <a:rPr lang="pl-PL" sz="2000" b="1" dirty="0"/>
              <a:t>Kryterium 3</a:t>
            </a:r>
          </a:p>
          <a:p>
            <a:r>
              <a:rPr lang="pl-PL" sz="2000" dirty="0" smtClean="0"/>
              <a:t>Czy projekt jest zgodny </a:t>
            </a:r>
            <a:r>
              <a:rPr lang="pl-PL" sz="2000" dirty="0"/>
              <a:t>z zasadą równości szans kobiet i mężczyzn (</a:t>
            </a:r>
            <a:r>
              <a:rPr lang="pl-PL" sz="2000" dirty="0" smtClean="0"/>
              <a:t>badane </a:t>
            </a:r>
            <a:r>
              <a:rPr lang="pl-PL" sz="2000" dirty="0"/>
              <a:t>poprzez spełnienie standardu minimum).</a:t>
            </a:r>
          </a:p>
          <a:p>
            <a:endParaRPr lang="pl-PL" sz="2000" dirty="0" smtClean="0"/>
          </a:p>
          <a:p>
            <a:r>
              <a:rPr lang="pl-PL" sz="2000" b="1" dirty="0"/>
              <a:t>Kryterium 4</a:t>
            </a:r>
          </a:p>
          <a:p>
            <a:r>
              <a:rPr lang="pl-PL" sz="2000" dirty="0" smtClean="0"/>
              <a:t>Czy projekt jest zgodny z zasadą </a:t>
            </a:r>
            <a:r>
              <a:rPr lang="pl-PL" sz="2000" dirty="0"/>
              <a:t>równości szans i </a:t>
            </a:r>
            <a:r>
              <a:rPr lang="pl-PL" sz="2000" dirty="0" smtClean="0"/>
              <a:t>niedyskryminacji, w tym wykazanie, że projekt ma pozytywny wpływ na zasadę niedyskryminacji, w </a:t>
            </a:r>
            <a:r>
              <a:rPr lang="pl-PL" sz="2000" dirty="0"/>
              <a:t>tym dostępności dla osób z </a:t>
            </a:r>
            <a:r>
              <a:rPr lang="pl-PL" sz="2000" dirty="0" smtClean="0"/>
              <a:t>niepełnosprawnościami?</a:t>
            </a:r>
          </a:p>
          <a:p>
            <a:endParaRPr lang="pl-PL" sz="2000" dirty="0"/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7120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914400" y="1161682"/>
            <a:ext cx="988995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/>
              <a:t>Pozytywny </a:t>
            </a:r>
            <a:r>
              <a:rPr lang="pl-PL" sz="2000" b="1" dirty="0"/>
              <a:t>wpływ </a:t>
            </a:r>
            <a:r>
              <a:rPr lang="pl-PL" sz="2000" dirty="0" smtClean="0"/>
              <a:t>- zapewnienie </a:t>
            </a:r>
            <a:r>
              <a:rPr lang="pl-PL" sz="2000" dirty="0"/>
              <a:t>dostępności </a:t>
            </a:r>
            <a:r>
              <a:rPr lang="pl-PL" sz="2000" dirty="0" smtClean="0"/>
              <a:t>do oferowanego </a:t>
            </a:r>
            <a:r>
              <a:rPr lang="pl-PL" sz="2000" dirty="0"/>
              <a:t>w projekcie wsparcia dla wszystkich jego uczestników </a:t>
            </a:r>
            <a:r>
              <a:rPr lang="pl-PL" sz="2000" dirty="0" smtClean="0"/>
              <a:t>oraz zapewnienie </a:t>
            </a:r>
            <a:r>
              <a:rPr lang="pl-PL" sz="2000" dirty="0"/>
              <a:t>dostępności wszystkich produktów projektu (które nie zostały </a:t>
            </a:r>
            <a:r>
              <a:rPr lang="pl-PL" sz="2000" dirty="0" smtClean="0"/>
              <a:t>uznane za </a:t>
            </a:r>
            <a:r>
              <a:rPr lang="pl-PL" sz="2000" dirty="0"/>
              <a:t>neutralne) dla wszystkich ich użytkowników, zgodnie ze </a:t>
            </a:r>
            <a:r>
              <a:rPr lang="pl-PL" sz="2000" dirty="0" smtClean="0"/>
              <a:t>standardami dostępności</a:t>
            </a:r>
            <a:r>
              <a:rPr lang="pl-PL" sz="2000" dirty="0"/>
              <a:t>, stanowiącymi załącznik do Wytycznych</a:t>
            </a:r>
            <a:r>
              <a:rPr lang="pl-PL" sz="2000" dirty="0" smtClean="0"/>
              <a:t>.</a:t>
            </a:r>
          </a:p>
          <a:p>
            <a:endParaRPr lang="pl-PL" sz="2000" dirty="0" smtClean="0"/>
          </a:p>
          <a:p>
            <a:r>
              <a:rPr lang="pl-PL" sz="2000" b="1" dirty="0" smtClean="0"/>
              <a:t>Neutralność </a:t>
            </a:r>
            <a:r>
              <a:rPr lang="pl-PL" sz="2000" b="1" dirty="0"/>
              <a:t>produktów </a:t>
            </a:r>
            <a:r>
              <a:rPr lang="pl-PL" sz="2000" b="1" dirty="0" smtClean="0"/>
              <a:t>projektu</a:t>
            </a:r>
          </a:p>
          <a:p>
            <a:endParaRPr lang="pl-PL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W </a:t>
            </a:r>
            <a:r>
              <a:rPr lang="pl-PL" sz="2000" dirty="0"/>
              <a:t>wyjątkowych sytuacjach dopuszczalne jest uznanie neutralności produktu</a:t>
            </a:r>
          </a:p>
          <a:p>
            <a:r>
              <a:rPr lang="pl-PL" sz="2000" dirty="0" smtClean="0"/>
              <a:t>      projektu</a:t>
            </a:r>
            <a:r>
              <a:rPr lang="pl-PL" sz="20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Wnioskodawca </a:t>
            </a:r>
            <a:r>
              <a:rPr lang="pl-PL" sz="2000" dirty="0"/>
              <a:t>musi wykazać, że dostępność nie dotyczy danego produktu, np.</a:t>
            </a:r>
          </a:p>
          <a:p>
            <a:r>
              <a:rPr lang="pl-PL" sz="2000" dirty="0" smtClean="0"/>
              <a:t>      z </a:t>
            </a:r>
            <a:r>
              <a:rPr lang="pl-PL" sz="2000" dirty="0"/>
              <a:t>uwagi na brak bezpośrednich użytkowników.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/>
              <a:t>Ostateczna </a:t>
            </a:r>
            <a:r>
              <a:rPr lang="pl-PL" sz="2000" dirty="0"/>
              <a:t>decyzja o neutralności produktu należy do IOK. Po uznaniu, </a:t>
            </a:r>
            <a:r>
              <a:rPr lang="pl-PL" sz="2000" dirty="0" smtClean="0"/>
              <a:t>że produkt </a:t>
            </a:r>
            <a:r>
              <a:rPr lang="pl-PL" sz="2000" dirty="0"/>
              <a:t>jest neutralny </a:t>
            </a:r>
            <a:r>
              <a:rPr lang="pl-PL" sz="2000" dirty="0" smtClean="0"/>
              <a:t>- projekt </a:t>
            </a:r>
            <a:r>
              <a:rPr lang="pl-PL" sz="2000" dirty="0"/>
              <a:t>jest zgodny z zasadą równości szans </a:t>
            </a:r>
            <a:r>
              <a:rPr lang="pl-PL" sz="2000" dirty="0" smtClean="0"/>
              <a:t>i niedyskryminacji</a:t>
            </a:r>
            <a:r>
              <a:rPr lang="pl-PL" sz="2000" dirty="0"/>
              <a:t>, w tym dostępności dla osób z niepełnosprawnościami.</a:t>
            </a:r>
          </a:p>
          <a:p>
            <a:endParaRPr lang="pl-PL" sz="2000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3287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87378" y="2081463"/>
            <a:ext cx="95169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600" b="1" dirty="0"/>
              <a:t>Dostępność dla osób z niepełnosprawnościami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52800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754144" y="2356701"/>
            <a:ext cx="100502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Przynależność do </a:t>
            </a:r>
            <a:r>
              <a:rPr lang="pl-PL" sz="2000" dirty="0"/>
              <a:t>grupy osób z niepełnosprawnościami określana jest w momencie</a:t>
            </a:r>
          </a:p>
          <a:p>
            <a:r>
              <a:rPr lang="pl-PL" sz="2000" dirty="0"/>
              <a:t>rozpoczęcia udziału w projekcie.</a:t>
            </a:r>
          </a:p>
          <a:p>
            <a:endParaRPr lang="pl-PL" sz="2000" dirty="0" smtClean="0"/>
          </a:p>
          <a:p>
            <a:r>
              <a:rPr lang="pl-PL" sz="2000" dirty="0" smtClean="0"/>
              <a:t>Za </a:t>
            </a:r>
            <a:r>
              <a:rPr lang="pl-PL" sz="2000" b="1" dirty="0" smtClean="0"/>
              <a:t>osoby </a:t>
            </a:r>
            <a:r>
              <a:rPr lang="pl-PL" sz="2000" b="1" dirty="0"/>
              <a:t>z niepełnosprawnościami </a:t>
            </a:r>
            <a:r>
              <a:rPr lang="pl-PL" sz="2000" dirty="0"/>
              <a:t>uznaje się osoby niepełnosprawne w rozumieniu Ustawy</a:t>
            </a:r>
          </a:p>
          <a:p>
            <a:r>
              <a:rPr lang="pl-PL" sz="2000" dirty="0"/>
              <a:t>z dnia 27 sierpnia 1997 r. o rehabilitacji zawodowej i społecznej oraz zatrudnianiu osób</a:t>
            </a:r>
          </a:p>
          <a:p>
            <a:r>
              <a:rPr lang="pl-PL" sz="2000" dirty="0"/>
              <a:t>niepełnosprawnych, a także osoby z zaburzeniami psychicznymi w rozumieniu Ustawy z dnia</a:t>
            </a:r>
          </a:p>
          <a:p>
            <a:r>
              <a:rPr lang="pl-PL" sz="2000" dirty="0"/>
              <a:t>19 sierpnia 1994 r. o ochronie zdrowia psychicznego, tj. osoby z odpowiednim orzeczeniem</a:t>
            </a:r>
          </a:p>
          <a:p>
            <a:r>
              <a:rPr lang="pl-PL" sz="2000" dirty="0"/>
              <a:t>lub innym dokumentem poświadczającym stan zdrowia.</a:t>
            </a:r>
          </a:p>
          <a:p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17441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287378" y="2081462"/>
            <a:ext cx="9516979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b="1" dirty="0" smtClean="0"/>
              <a:t>Osoby </a:t>
            </a:r>
            <a:r>
              <a:rPr lang="pl-PL" sz="2000" b="1" dirty="0"/>
              <a:t>niepełnosprawne </a:t>
            </a:r>
            <a:r>
              <a:rPr lang="pl-PL" sz="2000" dirty="0"/>
              <a:t>w rozumieniu ustawy to te, których niepełnosprawność została potwierdzona orzeczeniem: </a:t>
            </a:r>
            <a:endParaRPr lang="pl-PL" sz="2000" dirty="0" smtClean="0"/>
          </a:p>
          <a:p>
            <a:endParaRPr lang="pl-PL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o zakwalifikowaniu przez organy orzekające do jednego z trzech stopni niepełnosprawności (znacznego, umiarkowanego, lekkiego);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o całkowitej lub częściowej niezdolności do pracy na podstawie odrębnych przepisów;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/>
              <a:t>o niepełnosprawności, wydanym przed ukończeniem 16 roku życia.</a:t>
            </a:r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14636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1176" y="1828800"/>
            <a:ext cx="9383182" cy="385814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pl-PL" sz="2000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767" y="174044"/>
            <a:ext cx="6820654" cy="987638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7" y="5686945"/>
            <a:ext cx="6895174" cy="865707"/>
          </a:xfrm>
          <a:prstGeom prst="rect">
            <a:avLst/>
          </a:prstGeom>
        </p:spPr>
      </p:pic>
      <p:sp>
        <p:nvSpPr>
          <p:cNvPr id="8" name="Prostokąt 7"/>
          <p:cNvSpPr/>
          <p:nvPr/>
        </p:nvSpPr>
        <p:spPr>
          <a:xfrm>
            <a:off x="1027522" y="1432874"/>
            <a:ext cx="977683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dirty="0" smtClean="0"/>
          </a:p>
          <a:p>
            <a:r>
              <a:rPr lang="pl-PL" sz="2000" b="1" dirty="0"/>
              <a:t>Potwierdzanie statusu osoby </a:t>
            </a:r>
            <a:r>
              <a:rPr lang="pl-PL" sz="2000" b="1" dirty="0" smtClean="0"/>
              <a:t>z niepełnosprawnościami </a:t>
            </a:r>
            <a:r>
              <a:rPr lang="pl-PL" sz="2000" b="1" dirty="0"/>
              <a:t>(przykłady)</a:t>
            </a:r>
          </a:p>
          <a:p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orzeczenie o stopniu niepełnosprawności lekkim, umiarkowanym i znacznym,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orzeczenie o niezdolności do pracy,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inne równoważne orzeczenia (np. KRUS, służby </a:t>
            </a:r>
            <a:r>
              <a:rPr lang="pl-PL" sz="2000" dirty="0" smtClean="0"/>
              <a:t>mundurowe)</a:t>
            </a: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20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2000" dirty="0"/>
              <a:t>w przypadku osoby z zaburzeniami psychicznymi dokument potwierdzający stan</a:t>
            </a:r>
          </a:p>
          <a:p>
            <a:r>
              <a:rPr lang="pl-PL" sz="2000" dirty="0" smtClean="0"/>
              <a:t>      zdrowia </a:t>
            </a:r>
            <a:r>
              <a:rPr lang="pl-PL" sz="2000" dirty="0"/>
              <a:t>wydany przez lekarza, np. orzeczenie o stanie zdrowia lub </a:t>
            </a:r>
            <a:r>
              <a:rPr lang="pl-PL" sz="2000" dirty="0" smtClean="0"/>
              <a:t>opinia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414270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4449</TotalTime>
  <Words>2995</Words>
  <Application>Microsoft Office PowerPoint</Application>
  <PresentationFormat>Panoramiczny</PresentationFormat>
  <Paragraphs>400</Paragraphs>
  <Slides>39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Motyw pakietu Office</vt:lpstr>
      <vt:lpstr>Równość szans i niedyskryminacji   Dostępność dla osób z niepełnosprawnościami  Równość szans kobiet i mężczyzn  Konkurs nr RPLB.06.02.00-IP.01-08-K01/20  w ramach Regionalnego Programu Operacyjnego – Lubuskie 2020 </vt:lpstr>
      <vt:lpstr>Podstawa prawna</vt:lpstr>
      <vt:lpstr>Wytyczne i inne dokumenty: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Fedorowicz</dc:creator>
  <cp:lastModifiedBy>Ewa Hebdzyńska</cp:lastModifiedBy>
  <cp:revision>566</cp:revision>
  <cp:lastPrinted>2018-09-03T06:12:54Z</cp:lastPrinted>
  <dcterms:created xsi:type="dcterms:W3CDTF">2015-01-16T09:53:47Z</dcterms:created>
  <dcterms:modified xsi:type="dcterms:W3CDTF">2020-11-10T07:38:35Z</dcterms:modified>
</cp:coreProperties>
</file>