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1"/>
  </p:notesMasterIdLst>
  <p:handoutMasterIdLst>
    <p:handoutMasterId r:id="rId42"/>
  </p:handoutMasterIdLst>
  <p:sldIdLst>
    <p:sldId id="328" r:id="rId2"/>
    <p:sldId id="425" r:id="rId3"/>
    <p:sldId id="453" r:id="rId4"/>
    <p:sldId id="454" r:id="rId5"/>
    <p:sldId id="455" r:id="rId6"/>
    <p:sldId id="388" r:id="rId7"/>
    <p:sldId id="472" r:id="rId8"/>
    <p:sldId id="464" r:id="rId9"/>
    <p:sldId id="473" r:id="rId10"/>
    <p:sldId id="465" r:id="rId11"/>
    <p:sldId id="466" r:id="rId12"/>
    <p:sldId id="467" r:id="rId13"/>
    <p:sldId id="436" r:id="rId14"/>
    <p:sldId id="437" r:id="rId15"/>
    <p:sldId id="438" r:id="rId16"/>
    <p:sldId id="439" r:id="rId17"/>
    <p:sldId id="440" r:id="rId18"/>
    <p:sldId id="442" r:id="rId19"/>
    <p:sldId id="441" r:id="rId20"/>
    <p:sldId id="443" r:id="rId21"/>
    <p:sldId id="452" r:id="rId22"/>
    <p:sldId id="444" r:id="rId23"/>
    <p:sldId id="445" r:id="rId24"/>
    <p:sldId id="446" r:id="rId25"/>
    <p:sldId id="447" r:id="rId26"/>
    <p:sldId id="448" r:id="rId27"/>
    <p:sldId id="449" r:id="rId28"/>
    <p:sldId id="450" r:id="rId29"/>
    <p:sldId id="459" r:id="rId30"/>
    <p:sldId id="460" r:id="rId31"/>
    <p:sldId id="475" r:id="rId32"/>
    <p:sldId id="476" r:id="rId33"/>
    <p:sldId id="461" r:id="rId34"/>
    <p:sldId id="474" r:id="rId35"/>
    <p:sldId id="462" r:id="rId36"/>
    <p:sldId id="463" r:id="rId37"/>
    <p:sldId id="470" r:id="rId38"/>
    <p:sldId id="471" r:id="rId39"/>
    <p:sldId id="330" r:id="rId40"/>
  </p:sldIdLst>
  <p:sldSz cx="9144000" cy="5143500" type="screen16x9"/>
  <p:notesSz cx="6797675" cy="9926638"/>
  <p:defaultTextStyle>
    <a:defPPr>
      <a:defRPr lang="pl-PL"/>
    </a:defPPr>
    <a:lvl1pPr marL="0" algn="l" defTabSz="575523" rtl="0" eaLnBrk="1" latinLnBrk="0" hangingPunct="1">
      <a:defRPr sz="1100" kern="1200">
        <a:solidFill>
          <a:schemeClr val="tx1"/>
        </a:solidFill>
        <a:latin typeface="+mn-lt"/>
        <a:ea typeface="+mn-ea"/>
        <a:cs typeface="+mn-cs"/>
      </a:defRPr>
    </a:lvl1pPr>
    <a:lvl2pPr marL="287762" algn="l" defTabSz="575523" rtl="0" eaLnBrk="1" latinLnBrk="0" hangingPunct="1">
      <a:defRPr sz="1100" kern="1200">
        <a:solidFill>
          <a:schemeClr val="tx1"/>
        </a:solidFill>
        <a:latin typeface="+mn-lt"/>
        <a:ea typeface="+mn-ea"/>
        <a:cs typeface="+mn-cs"/>
      </a:defRPr>
    </a:lvl2pPr>
    <a:lvl3pPr marL="575523" algn="l" defTabSz="575523" rtl="0" eaLnBrk="1" latinLnBrk="0" hangingPunct="1">
      <a:defRPr sz="1100" kern="1200">
        <a:solidFill>
          <a:schemeClr val="tx1"/>
        </a:solidFill>
        <a:latin typeface="+mn-lt"/>
        <a:ea typeface="+mn-ea"/>
        <a:cs typeface="+mn-cs"/>
      </a:defRPr>
    </a:lvl3pPr>
    <a:lvl4pPr marL="863285" algn="l" defTabSz="575523" rtl="0" eaLnBrk="1" latinLnBrk="0" hangingPunct="1">
      <a:defRPr sz="1100" kern="1200">
        <a:solidFill>
          <a:schemeClr val="tx1"/>
        </a:solidFill>
        <a:latin typeface="+mn-lt"/>
        <a:ea typeface="+mn-ea"/>
        <a:cs typeface="+mn-cs"/>
      </a:defRPr>
    </a:lvl4pPr>
    <a:lvl5pPr marL="1151047" algn="l" defTabSz="575523" rtl="0" eaLnBrk="1" latinLnBrk="0" hangingPunct="1">
      <a:defRPr sz="1100" kern="1200">
        <a:solidFill>
          <a:schemeClr val="tx1"/>
        </a:solidFill>
        <a:latin typeface="+mn-lt"/>
        <a:ea typeface="+mn-ea"/>
        <a:cs typeface="+mn-cs"/>
      </a:defRPr>
    </a:lvl5pPr>
    <a:lvl6pPr marL="1438808" algn="l" defTabSz="575523" rtl="0" eaLnBrk="1" latinLnBrk="0" hangingPunct="1">
      <a:defRPr sz="1100" kern="1200">
        <a:solidFill>
          <a:schemeClr val="tx1"/>
        </a:solidFill>
        <a:latin typeface="+mn-lt"/>
        <a:ea typeface="+mn-ea"/>
        <a:cs typeface="+mn-cs"/>
      </a:defRPr>
    </a:lvl6pPr>
    <a:lvl7pPr marL="1726570" algn="l" defTabSz="575523" rtl="0" eaLnBrk="1" latinLnBrk="0" hangingPunct="1">
      <a:defRPr sz="1100" kern="1200">
        <a:solidFill>
          <a:schemeClr val="tx1"/>
        </a:solidFill>
        <a:latin typeface="+mn-lt"/>
        <a:ea typeface="+mn-ea"/>
        <a:cs typeface="+mn-cs"/>
      </a:defRPr>
    </a:lvl7pPr>
    <a:lvl8pPr marL="2014332" algn="l" defTabSz="575523" rtl="0" eaLnBrk="1" latinLnBrk="0" hangingPunct="1">
      <a:defRPr sz="1100" kern="1200">
        <a:solidFill>
          <a:schemeClr val="tx1"/>
        </a:solidFill>
        <a:latin typeface="+mn-lt"/>
        <a:ea typeface="+mn-ea"/>
        <a:cs typeface="+mn-cs"/>
      </a:defRPr>
    </a:lvl8pPr>
    <a:lvl9pPr marL="2302093" algn="l" defTabSz="575523" rtl="0" eaLnBrk="1" latinLnBrk="0" hangingPunct="1">
      <a:defRPr sz="11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10F6D97A-7E57-4C6A-AB20-24696E374AF6}">
          <p14:sldIdLst>
            <p14:sldId id="328"/>
            <p14:sldId id="425"/>
            <p14:sldId id="453"/>
            <p14:sldId id="454"/>
            <p14:sldId id="455"/>
            <p14:sldId id="388"/>
            <p14:sldId id="472"/>
            <p14:sldId id="464"/>
            <p14:sldId id="473"/>
            <p14:sldId id="465"/>
            <p14:sldId id="466"/>
            <p14:sldId id="467"/>
            <p14:sldId id="436"/>
            <p14:sldId id="437"/>
            <p14:sldId id="438"/>
            <p14:sldId id="439"/>
            <p14:sldId id="440"/>
            <p14:sldId id="442"/>
            <p14:sldId id="441"/>
            <p14:sldId id="443"/>
            <p14:sldId id="452"/>
            <p14:sldId id="444"/>
            <p14:sldId id="445"/>
            <p14:sldId id="446"/>
            <p14:sldId id="447"/>
            <p14:sldId id="448"/>
            <p14:sldId id="449"/>
            <p14:sldId id="450"/>
            <p14:sldId id="459"/>
            <p14:sldId id="460"/>
            <p14:sldId id="475"/>
            <p14:sldId id="476"/>
            <p14:sldId id="461"/>
            <p14:sldId id="474"/>
            <p14:sldId id="462"/>
            <p14:sldId id="463"/>
            <p14:sldId id="470"/>
            <p14:sldId id="471"/>
            <p14:sldId id="330"/>
          </p14:sldIdLst>
        </p14:section>
        <p14:section name="Sekcja bez tytułu" id="{46FFC8FF-77E3-44A7-A44B-1747631FB3E8}">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3" autoAdjust="0"/>
    <p:restoredTop sz="85680" autoAdjust="0"/>
  </p:normalViewPr>
  <p:slideViewPr>
    <p:cSldViewPr>
      <p:cViewPr varScale="1">
        <p:scale>
          <a:sx n="137" d="100"/>
          <a:sy n="137" d="100"/>
        </p:scale>
        <p:origin x="138" y="26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114178E-EF12-46F2-B130-1E7E3F6AF45B}" type="datetimeFigureOut">
              <a:rPr lang="pl-PL" smtClean="0"/>
              <a:t>10.01.2020</a:t>
            </a:fld>
            <a:endParaRPr lang="pl-PL"/>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D504C93-87C5-432C-943C-BB0BAA704FC2}" type="slidenum">
              <a:rPr lang="pl-PL" smtClean="0"/>
              <a:t>‹#›</a:t>
            </a:fld>
            <a:endParaRPr lang="pl-PL"/>
          </a:p>
        </p:txBody>
      </p:sp>
    </p:spTree>
    <p:extLst>
      <p:ext uri="{BB962C8B-B14F-4D97-AF65-F5344CB8AC3E}">
        <p14:creationId xmlns:p14="http://schemas.microsoft.com/office/powerpoint/2010/main" val="153362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16AA4BD-3A1E-48BF-BC19-88FCF8C26E18}" type="datetimeFigureOut">
              <a:rPr lang="pl-PL" smtClean="0"/>
              <a:pPr/>
              <a:t>10.01.2020</a:t>
            </a:fld>
            <a:endParaRPr lang="pl-PL" dirty="0"/>
          </a:p>
        </p:txBody>
      </p:sp>
      <p:sp>
        <p:nvSpPr>
          <p:cNvPr id="4" name="Symbol zastępczy obrazu slajd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796B864-E41D-4C34-A3F1-EE2DE9507CD3}" type="slidenum">
              <a:rPr lang="pl-PL" smtClean="0"/>
              <a:pPr/>
              <a:t>‹#›</a:t>
            </a:fld>
            <a:endParaRPr lang="pl-PL" dirty="0"/>
          </a:p>
        </p:txBody>
      </p:sp>
    </p:spTree>
    <p:extLst>
      <p:ext uri="{BB962C8B-B14F-4D97-AF65-F5344CB8AC3E}">
        <p14:creationId xmlns:p14="http://schemas.microsoft.com/office/powerpoint/2010/main" val="3442797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E796B864-E41D-4C34-A3F1-EE2DE9507CD3}" type="slidenum">
              <a:rPr lang="pl-PL" smtClean="0"/>
              <a:pPr/>
              <a:t>39</a:t>
            </a:fld>
            <a:endParaRPr lang="pl-PL" dirty="0"/>
          </a:p>
        </p:txBody>
      </p:sp>
    </p:spTree>
    <p:extLst>
      <p:ext uri="{BB962C8B-B14F-4D97-AF65-F5344CB8AC3E}">
        <p14:creationId xmlns:p14="http://schemas.microsoft.com/office/powerpoint/2010/main" val="4202675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597824"/>
            <a:ext cx="7772400" cy="1102519"/>
          </a:xfrm>
        </p:spPr>
        <p:txBody>
          <a:bodyPr/>
          <a:lstStyle/>
          <a:p>
            <a:r>
              <a:rPr lang="pl-PL"/>
              <a:t>Kliknij, aby edytować styl</a:t>
            </a:r>
          </a:p>
        </p:txBody>
      </p:sp>
      <p:sp>
        <p:nvSpPr>
          <p:cNvPr id="3" name="Podtytuł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CF83878-CBBC-465E-A14B-C3546530642D}" type="datetimeFigureOut">
              <a:rPr lang="pl-PL" smtClean="0"/>
              <a:pPr/>
              <a:t>10.01.2020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1D66766E-1C01-4428-8434-15458A406C81}" type="slidenum">
              <a:rPr lang="pl-PL" smtClean="0"/>
              <a:pPr/>
              <a:t>‹#›</a:t>
            </a:fld>
            <a:endParaRPr lang="pl-PL" dirty="0"/>
          </a:p>
        </p:txBody>
      </p:sp>
    </p:spTree>
    <p:extLst>
      <p:ext uri="{BB962C8B-B14F-4D97-AF65-F5344CB8AC3E}">
        <p14:creationId xmlns:p14="http://schemas.microsoft.com/office/powerpoint/2010/main" val="1284578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CF83878-CBBC-465E-A14B-C3546530642D}" type="datetimeFigureOut">
              <a:rPr lang="pl-PL" smtClean="0"/>
              <a:pPr/>
              <a:t>10.01.2020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1D66766E-1C01-4428-8434-15458A406C81}" type="slidenum">
              <a:rPr lang="pl-PL" smtClean="0"/>
              <a:pPr/>
              <a:t>‹#›</a:t>
            </a:fld>
            <a:endParaRPr lang="pl-PL" dirty="0"/>
          </a:p>
        </p:txBody>
      </p:sp>
    </p:spTree>
    <p:extLst>
      <p:ext uri="{BB962C8B-B14F-4D97-AF65-F5344CB8AC3E}">
        <p14:creationId xmlns:p14="http://schemas.microsoft.com/office/powerpoint/2010/main" val="2751826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05980"/>
            <a:ext cx="2057400" cy="4388644"/>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05980"/>
            <a:ext cx="6019800" cy="438864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CF83878-CBBC-465E-A14B-C3546530642D}" type="datetimeFigureOut">
              <a:rPr lang="pl-PL" smtClean="0"/>
              <a:pPr/>
              <a:t>10.01.2020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1D66766E-1C01-4428-8434-15458A406C81}" type="slidenum">
              <a:rPr lang="pl-PL" smtClean="0"/>
              <a:pPr/>
              <a:t>‹#›</a:t>
            </a:fld>
            <a:endParaRPr lang="pl-PL" dirty="0"/>
          </a:p>
        </p:txBody>
      </p:sp>
    </p:spTree>
    <p:extLst>
      <p:ext uri="{BB962C8B-B14F-4D97-AF65-F5344CB8AC3E}">
        <p14:creationId xmlns:p14="http://schemas.microsoft.com/office/powerpoint/2010/main" val="416967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CF83878-CBBC-465E-A14B-C3546530642D}" type="datetimeFigureOut">
              <a:rPr lang="pl-PL" smtClean="0"/>
              <a:pPr/>
              <a:t>10.01.2020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1D66766E-1C01-4428-8434-15458A406C81}" type="slidenum">
              <a:rPr lang="pl-PL" smtClean="0"/>
              <a:pPr/>
              <a:t>‹#›</a:t>
            </a:fld>
            <a:endParaRPr lang="pl-PL" dirty="0"/>
          </a:p>
        </p:txBody>
      </p:sp>
    </p:spTree>
    <p:extLst>
      <p:ext uri="{BB962C8B-B14F-4D97-AF65-F5344CB8AC3E}">
        <p14:creationId xmlns:p14="http://schemas.microsoft.com/office/powerpoint/2010/main" val="283060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3305176"/>
            <a:ext cx="7772400" cy="1021556"/>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CF83878-CBBC-465E-A14B-C3546530642D}" type="datetimeFigureOut">
              <a:rPr lang="pl-PL" smtClean="0"/>
              <a:pPr/>
              <a:t>10.01.2020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1D66766E-1C01-4428-8434-15458A406C81}" type="slidenum">
              <a:rPr lang="pl-PL" smtClean="0"/>
              <a:pPr/>
              <a:t>‹#›</a:t>
            </a:fld>
            <a:endParaRPr lang="pl-PL" dirty="0"/>
          </a:p>
        </p:txBody>
      </p:sp>
    </p:spTree>
    <p:extLst>
      <p:ext uri="{BB962C8B-B14F-4D97-AF65-F5344CB8AC3E}">
        <p14:creationId xmlns:p14="http://schemas.microsoft.com/office/powerpoint/2010/main" val="2896974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CF83878-CBBC-465E-A14B-C3546530642D}" type="datetimeFigureOut">
              <a:rPr lang="pl-PL" smtClean="0"/>
              <a:pPr/>
              <a:t>10.01.2020</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1D66766E-1C01-4428-8434-15458A406C81}" type="slidenum">
              <a:rPr lang="pl-PL" smtClean="0"/>
              <a:pPr/>
              <a:t>‹#›</a:t>
            </a:fld>
            <a:endParaRPr lang="pl-PL" dirty="0"/>
          </a:p>
        </p:txBody>
      </p:sp>
    </p:spTree>
    <p:extLst>
      <p:ext uri="{BB962C8B-B14F-4D97-AF65-F5344CB8AC3E}">
        <p14:creationId xmlns:p14="http://schemas.microsoft.com/office/powerpoint/2010/main" val="231748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CF83878-CBBC-465E-A14B-C3546530642D}" type="datetimeFigureOut">
              <a:rPr lang="pl-PL" smtClean="0"/>
              <a:pPr/>
              <a:t>10.01.2020</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1D66766E-1C01-4428-8434-15458A406C81}" type="slidenum">
              <a:rPr lang="pl-PL" smtClean="0"/>
              <a:pPr/>
              <a:t>‹#›</a:t>
            </a:fld>
            <a:endParaRPr lang="pl-PL" dirty="0"/>
          </a:p>
        </p:txBody>
      </p:sp>
    </p:spTree>
    <p:extLst>
      <p:ext uri="{BB962C8B-B14F-4D97-AF65-F5344CB8AC3E}">
        <p14:creationId xmlns:p14="http://schemas.microsoft.com/office/powerpoint/2010/main" val="1348522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6CF83878-CBBC-465E-A14B-C3546530642D}" type="datetimeFigureOut">
              <a:rPr lang="pl-PL" smtClean="0"/>
              <a:pPr/>
              <a:t>10.01.2020</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1D66766E-1C01-4428-8434-15458A406C81}" type="slidenum">
              <a:rPr lang="pl-PL" smtClean="0"/>
              <a:pPr/>
              <a:t>‹#›</a:t>
            </a:fld>
            <a:endParaRPr lang="pl-PL" dirty="0"/>
          </a:p>
        </p:txBody>
      </p:sp>
    </p:spTree>
    <p:extLst>
      <p:ext uri="{BB962C8B-B14F-4D97-AF65-F5344CB8AC3E}">
        <p14:creationId xmlns:p14="http://schemas.microsoft.com/office/powerpoint/2010/main" val="1385902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CF83878-CBBC-465E-A14B-C3546530642D}" type="datetimeFigureOut">
              <a:rPr lang="pl-PL" smtClean="0"/>
              <a:pPr/>
              <a:t>10.01.2020</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1D66766E-1C01-4428-8434-15458A406C81}" type="slidenum">
              <a:rPr lang="pl-PL" smtClean="0"/>
              <a:pPr/>
              <a:t>‹#›</a:t>
            </a:fld>
            <a:endParaRPr lang="pl-PL" dirty="0"/>
          </a:p>
        </p:txBody>
      </p:sp>
    </p:spTree>
    <p:extLst>
      <p:ext uri="{BB962C8B-B14F-4D97-AF65-F5344CB8AC3E}">
        <p14:creationId xmlns:p14="http://schemas.microsoft.com/office/powerpoint/2010/main" val="2451749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11" y="204787"/>
            <a:ext cx="3008313" cy="871538"/>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04793"/>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11"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CF83878-CBBC-465E-A14B-C3546530642D}" type="datetimeFigureOut">
              <a:rPr lang="pl-PL" smtClean="0"/>
              <a:pPr/>
              <a:t>10.01.2020</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1D66766E-1C01-4428-8434-15458A406C81}" type="slidenum">
              <a:rPr lang="pl-PL" smtClean="0"/>
              <a:pPr/>
              <a:t>‹#›</a:t>
            </a:fld>
            <a:endParaRPr lang="pl-PL" dirty="0"/>
          </a:p>
        </p:txBody>
      </p:sp>
    </p:spTree>
    <p:extLst>
      <p:ext uri="{BB962C8B-B14F-4D97-AF65-F5344CB8AC3E}">
        <p14:creationId xmlns:p14="http://schemas.microsoft.com/office/powerpoint/2010/main" val="3738175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3600451"/>
            <a:ext cx="5486400" cy="425054"/>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4025508"/>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CF83878-CBBC-465E-A14B-C3546530642D}" type="datetimeFigureOut">
              <a:rPr lang="pl-PL" smtClean="0"/>
              <a:pPr/>
              <a:t>10.01.2020</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1D66766E-1C01-4428-8434-15458A406C81}" type="slidenum">
              <a:rPr lang="pl-PL" smtClean="0"/>
              <a:pPr/>
              <a:t>‹#›</a:t>
            </a:fld>
            <a:endParaRPr lang="pl-PL" dirty="0"/>
          </a:p>
        </p:txBody>
      </p:sp>
    </p:spTree>
    <p:extLst>
      <p:ext uri="{BB962C8B-B14F-4D97-AF65-F5344CB8AC3E}">
        <p14:creationId xmlns:p14="http://schemas.microsoft.com/office/powerpoint/2010/main" val="1578665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CF83878-CBBC-465E-A14B-C3546530642D}" type="datetimeFigureOut">
              <a:rPr lang="pl-PL" smtClean="0"/>
              <a:pPr/>
              <a:t>10.01.2020</a:t>
            </a:fld>
            <a:endParaRPr lang="pl-PL" dirty="0"/>
          </a:p>
        </p:txBody>
      </p:sp>
      <p:sp>
        <p:nvSpPr>
          <p:cNvPr id="5" name="Symbol zastępczy stopki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D66766E-1C01-4428-8434-15458A406C81}" type="slidenum">
              <a:rPr lang="pl-PL" smtClean="0"/>
              <a:pPr/>
              <a:t>‹#›</a:t>
            </a:fld>
            <a:endParaRPr lang="pl-PL" dirty="0"/>
          </a:p>
        </p:txBody>
      </p:sp>
      <p:pic>
        <p:nvPicPr>
          <p:cNvPr id="7" name="Obraz 6"/>
          <p:cNvPicPr/>
          <p:nvPr userDrawn="1"/>
        </p:nvPicPr>
        <p:blipFill>
          <a:blip r:embed="rId13" cstate="print">
            <a:extLst>
              <a:ext uri="{28A0092B-C50C-407E-A947-70E740481C1C}">
                <a14:useLocalDpi xmlns:a14="http://schemas.microsoft.com/office/drawing/2010/main" val="0"/>
              </a:ext>
            </a:extLst>
          </a:blip>
          <a:stretch>
            <a:fillRect/>
          </a:stretch>
        </p:blipFill>
        <p:spPr>
          <a:xfrm>
            <a:off x="1" y="4876006"/>
            <a:ext cx="3324424" cy="267494"/>
          </a:xfrm>
          <a:prstGeom prst="rect">
            <a:avLst/>
          </a:prstGeom>
        </p:spPr>
      </p:pic>
      <p:pic>
        <p:nvPicPr>
          <p:cNvPr id="8" name="Obraz 7"/>
          <p:cNvPicPr/>
          <p:nvPr userDrawn="1"/>
        </p:nvPicPr>
        <p:blipFill>
          <a:blip r:embed="rId13" cstate="print">
            <a:extLst>
              <a:ext uri="{28A0092B-C50C-407E-A947-70E740481C1C}">
                <a14:useLocalDpi xmlns:a14="http://schemas.microsoft.com/office/drawing/2010/main" val="0"/>
              </a:ext>
            </a:extLst>
          </a:blip>
          <a:stretch>
            <a:fillRect/>
          </a:stretch>
        </p:blipFill>
        <p:spPr>
          <a:xfrm>
            <a:off x="3324425" y="4876006"/>
            <a:ext cx="3324424" cy="267494"/>
          </a:xfrm>
          <a:prstGeom prst="rect">
            <a:avLst/>
          </a:prstGeom>
        </p:spPr>
      </p:pic>
      <p:pic>
        <p:nvPicPr>
          <p:cNvPr id="9" name="Obraz 8"/>
          <p:cNvPicPr/>
          <p:nvPr userDrawn="1"/>
        </p:nvPicPr>
        <p:blipFill>
          <a:blip r:embed="rId13" cstate="print">
            <a:extLst>
              <a:ext uri="{28A0092B-C50C-407E-A947-70E740481C1C}">
                <a14:useLocalDpi xmlns:a14="http://schemas.microsoft.com/office/drawing/2010/main" val="0"/>
              </a:ext>
            </a:extLst>
          </a:blip>
          <a:stretch>
            <a:fillRect/>
          </a:stretch>
        </p:blipFill>
        <p:spPr>
          <a:xfrm>
            <a:off x="5819576" y="4876006"/>
            <a:ext cx="3324424" cy="267494"/>
          </a:xfrm>
          <a:prstGeom prst="rect">
            <a:avLst/>
          </a:prstGeom>
        </p:spPr>
      </p:pic>
    </p:spTree>
    <p:extLst>
      <p:ext uri="{BB962C8B-B14F-4D97-AF65-F5344CB8AC3E}">
        <p14:creationId xmlns:p14="http://schemas.microsoft.com/office/powerpoint/2010/main" val="2761921258"/>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rpo.wrotapodlasia.pl/pl/jak_skorzystac_z_programu/pobierz_wzory_dokumentow/generator-wnioskow-aplikacyjnych-efs.html#_pz0of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rpo.wupbialystok.praca.gov.pl/" TargetMode="External"/><Relationship Id="rId2" Type="http://schemas.openxmlformats.org/officeDocument/2006/relationships/hyperlink" Target="mailto:informacja.efs@wup.wrotapodlasia.p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rpo.wrotapodlasia.pl/" TargetMode="External"/><Relationship Id="rId2" Type="http://schemas.openxmlformats.org/officeDocument/2006/relationships/hyperlink" Target="mailto:gwa_efs@wrotapodlasia.p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www.wupbialystok.praca.gov.p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3"/>
          <p:cNvSpPr txBox="1">
            <a:spLocks/>
          </p:cNvSpPr>
          <p:nvPr/>
        </p:nvSpPr>
        <p:spPr>
          <a:xfrm>
            <a:off x="1246659" y="3413594"/>
            <a:ext cx="6480720" cy="970350"/>
          </a:xfrm>
          <a:prstGeom prst="rect">
            <a:avLst/>
          </a:prstGeom>
        </p:spPr>
        <p:txBody>
          <a:bodyPr vert="horz" lIns="68580" tIns="34290" rIns="68580" bIns="34290" rtlCol="0" anchor="b">
            <a:noAutofit/>
          </a:bodyPr>
          <a:lstStyle/>
          <a:p>
            <a:pPr algn="ctr" defTabSz="685800">
              <a:lnSpc>
                <a:spcPct val="90000"/>
              </a:lnSpc>
              <a:spcBef>
                <a:spcPct val="0"/>
              </a:spcBef>
            </a:pPr>
            <a:r>
              <a:rPr lang="pl-PL" sz="3000" b="1" dirty="0">
                <a:solidFill>
                  <a:srgbClr val="0070C0"/>
                </a:solidFill>
                <a:latin typeface="+mj-lt"/>
                <a:ea typeface="+mj-ea"/>
                <a:cs typeface="+mj-cs"/>
              </a:rPr>
              <a:t>Regionalny Program Operacyjny Województwa Podlaskiego </a:t>
            </a:r>
            <a:br>
              <a:rPr lang="pl-PL" sz="3000" b="1" dirty="0">
                <a:solidFill>
                  <a:srgbClr val="0070C0"/>
                </a:solidFill>
                <a:latin typeface="+mj-lt"/>
                <a:ea typeface="+mj-ea"/>
                <a:cs typeface="+mj-cs"/>
              </a:rPr>
            </a:br>
            <a:r>
              <a:rPr lang="pl-PL" sz="3000" b="1" dirty="0">
                <a:solidFill>
                  <a:srgbClr val="0070C0"/>
                </a:solidFill>
                <a:latin typeface="+mj-lt"/>
                <a:ea typeface="+mj-ea"/>
                <a:cs typeface="+mj-cs"/>
              </a:rPr>
              <a:t>na lata 2014-2020 </a:t>
            </a:r>
          </a:p>
          <a:p>
            <a:pPr algn="ctr" defTabSz="685800">
              <a:lnSpc>
                <a:spcPct val="90000"/>
              </a:lnSpc>
              <a:spcBef>
                <a:spcPct val="0"/>
              </a:spcBef>
            </a:pPr>
            <a:endParaRPr lang="pl-PL" sz="1200" b="1" dirty="0">
              <a:solidFill>
                <a:srgbClr val="0070C0"/>
              </a:solidFill>
              <a:latin typeface="+mj-lt"/>
              <a:ea typeface="+mj-ea"/>
              <a:cs typeface="+mj-cs"/>
            </a:endParaRPr>
          </a:p>
          <a:p>
            <a:pPr algn="ctr" defTabSz="685800">
              <a:lnSpc>
                <a:spcPct val="90000"/>
              </a:lnSpc>
              <a:spcBef>
                <a:spcPct val="0"/>
              </a:spcBef>
            </a:pPr>
            <a:r>
              <a:rPr lang="pl-PL" sz="3000" b="1" dirty="0">
                <a:solidFill>
                  <a:srgbClr val="0070C0"/>
                </a:solidFill>
                <a:latin typeface="+mj-lt"/>
                <a:ea typeface="+mj-ea"/>
                <a:cs typeface="+mj-cs"/>
              </a:rPr>
              <a:t>Projekty pozakonkursowe PUP</a:t>
            </a:r>
          </a:p>
          <a:p>
            <a:pPr algn="ctr" defTabSz="685800">
              <a:lnSpc>
                <a:spcPct val="90000"/>
              </a:lnSpc>
              <a:spcBef>
                <a:spcPct val="0"/>
              </a:spcBef>
            </a:pPr>
            <a:endParaRPr lang="pl-PL" sz="1200" dirty="0">
              <a:latin typeface="Garamond" panose="02020404030301010803" pitchFamily="18" charset="0"/>
            </a:endParaRPr>
          </a:p>
          <a:p>
            <a:pPr algn="ctr" defTabSz="685800">
              <a:lnSpc>
                <a:spcPct val="90000"/>
              </a:lnSpc>
              <a:spcBef>
                <a:spcPct val="0"/>
              </a:spcBef>
            </a:pPr>
            <a:endParaRPr lang="pl-PL" sz="1200" dirty="0">
              <a:latin typeface="Garamond" panose="02020404030301010803" pitchFamily="18" charset="0"/>
            </a:endParaRPr>
          </a:p>
          <a:p>
            <a:pPr algn="ctr" defTabSz="685800">
              <a:lnSpc>
                <a:spcPct val="90000"/>
              </a:lnSpc>
              <a:spcBef>
                <a:spcPct val="0"/>
              </a:spcBef>
            </a:pPr>
            <a:endParaRPr lang="pl-PL" sz="1200" dirty="0">
              <a:latin typeface="Garamond" panose="02020404030301010803" pitchFamily="18" charset="0"/>
            </a:endParaRPr>
          </a:p>
          <a:p>
            <a:pPr algn="ctr" defTabSz="685800">
              <a:lnSpc>
                <a:spcPct val="90000"/>
              </a:lnSpc>
              <a:spcBef>
                <a:spcPct val="0"/>
              </a:spcBef>
            </a:pPr>
            <a:endParaRPr lang="pl-PL" sz="1200" dirty="0">
              <a:latin typeface="Garamond" panose="02020404030301010803" pitchFamily="18" charset="0"/>
            </a:endParaRPr>
          </a:p>
          <a:p>
            <a:pPr algn="ctr" defTabSz="685800">
              <a:lnSpc>
                <a:spcPct val="90000"/>
              </a:lnSpc>
              <a:spcBef>
                <a:spcPct val="0"/>
              </a:spcBef>
            </a:pPr>
            <a:r>
              <a:rPr lang="pl-PL" sz="1200" dirty="0">
                <a:latin typeface="Garamond" panose="02020404030301010803" pitchFamily="18" charset="0"/>
              </a:rPr>
              <a:t>Spotkanie współfinansowane przez Unię Europejską w ramach</a:t>
            </a:r>
            <a:br>
              <a:rPr lang="pl-PL" sz="1200" dirty="0">
                <a:latin typeface="Garamond" panose="02020404030301010803" pitchFamily="18" charset="0"/>
              </a:rPr>
            </a:br>
            <a:r>
              <a:rPr lang="pl-PL" sz="1200" dirty="0">
                <a:latin typeface="Garamond" panose="02020404030301010803" pitchFamily="18" charset="0"/>
              </a:rPr>
              <a:t>Europejskiego Funduszu Społecznego</a:t>
            </a:r>
          </a:p>
          <a:p>
            <a:pPr algn="ctr" defTabSz="685800">
              <a:lnSpc>
                <a:spcPct val="90000"/>
              </a:lnSpc>
              <a:spcBef>
                <a:spcPct val="0"/>
              </a:spcBef>
            </a:pPr>
            <a:endParaRPr lang="pl-PL" sz="1200" b="1" dirty="0">
              <a:solidFill>
                <a:srgbClr val="0070C0"/>
              </a:solidFill>
              <a:latin typeface="+mj-lt"/>
              <a:ea typeface="+mj-ea"/>
              <a:cs typeface="+mj-cs"/>
            </a:endParaRPr>
          </a:p>
        </p:txBody>
      </p:sp>
      <p:pic>
        <p:nvPicPr>
          <p:cNvPr id="7" name="Obraz 6"/>
          <p:cNvPicPr/>
          <p:nvPr/>
        </p:nvPicPr>
        <p:blipFill>
          <a:blip r:embed="rId2" cstate="print">
            <a:extLst>
              <a:ext uri="{28A0092B-C50C-407E-A947-70E740481C1C}">
                <a14:useLocalDpi xmlns:a14="http://schemas.microsoft.com/office/drawing/2010/main" val="0"/>
              </a:ext>
            </a:extLst>
          </a:blip>
          <a:stretch>
            <a:fillRect/>
          </a:stretch>
        </p:blipFill>
        <p:spPr>
          <a:xfrm>
            <a:off x="0" y="795912"/>
            <a:ext cx="2493318" cy="200621"/>
          </a:xfrm>
          <a:prstGeom prst="rect">
            <a:avLst/>
          </a:prstGeom>
        </p:spPr>
      </p:pic>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6650682" y="3209767"/>
            <a:ext cx="2493318" cy="200621"/>
          </a:xfrm>
          <a:prstGeom prst="rect">
            <a:avLst/>
          </a:prstGeom>
        </p:spPr>
      </p:pic>
      <p:pic>
        <p:nvPicPr>
          <p:cNvPr id="5" name="Obraz 4" descr="Zestaw logotypowkolor_CMYK_EFS-01 (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1422" y="0"/>
            <a:ext cx="5760720" cy="89471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3357" y="1059582"/>
            <a:ext cx="8219256" cy="3823073"/>
          </a:xfrm>
        </p:spPr>
        <p:txBody>
          <a:bodyPr>
            <a:normAutofit/>
          </a:bodyPr>
          <a:lstStyle/>
          <a:p>
            <a:pPr marL="355600" indent="-344488">
              <a:lnSpc>
                <a:spcPct val="120000"/>
              </a:lnSpc>
              <a:buFont typeface="+mj-lt"/>
              <a:buAutoNum type="arabicPeriod" startAt="6"/>
              <a:tabLst>
                <a:tab pos="355600" algn="l"/>
              </a:tabLst>
            </a:pPr>
            <a:r>
              <a:rPr lang="pl-PL" sz="1800" dirty="0">
                <a:cs typeface="Courier New" panose="02070309020205020404" pitchFamily="49" charset="0"/>
              </a:rPr>
              <a:t>Czy wniosek złożono we właściwej wersji generatora wniosków aplikacyjnych wskazanej w wezwaniu do złożenia wniosku o dofinansowanie w rozumieniu art. 48 ust. 1 ustawy z dnia 11 lipca 2014 r. o zasadach realizacji programów w zakresie polityki spójności finansowanych w perspektywie finansowej 2014-2020?</a:t>
            </a:r>
          </a:p>
          <a:p>
            <a:pPr marL="355600" indent="-344488">
              <a:lnSpc>
                <a:spcPct val="120000"/>
              </a:lnSpc>
              <a:buFont typeface="+mj-lt"/>
              <a:buAutoNum type="arabicPeriod" startAt="6"/>
              <a:tabLst>
                <a:tab pos="355600" algn="l"/>
              </a:tabLst>
            </a:pPr>
            <a:r>
              <a:rPr lang="pl-PL" sz="1800" dirty="0">
                <a:cs typeface="Courier New" panose="02070309020205020404" pitchFamily="49" charset="0"/>
              </a:rPr>
              <a:t>Czy wniosek wypełniono w języku polskim?</a:t>
            </a:r>
          </a:p>
          <a:p>
            <a:pPr marL="355600" indent="-344488">
              <a:lnSpc>
                <a:spcPct val="120000"/>
              </a:lnSpc>
              <a:buAutoNum type="arabicPeriod" startAt="8"/>
              <a:tabLst>
                <a:tab pos="355600" algn="l"/>
              </a:tabLst>
            </a:pPr>
            <a:r>
              <a:rPr lang="pl-PL" sz="1800" dirty="0">
                <a:cs typeface="Courier New" panose="02070309020205020404" pitchFamily="49" charset="0"/>
              </a:rPr>
              <a:t>Czy we wniosku stwierdzono inne braki w zakresie warunków formalnych lub oczywiste omyłki?</a:t>
            </a:r>
          </a:p>
          <a:p>
            <a:pPr marL="11112" indent="0">
              <a:lnSpc>
                <a:spcPct val="120000"/>
              </a:lnSpc>
              <a:buNone/>
              <a:tabLst>
                <a:tab pos="355600" algn="l"/>
              </a:tabLst>
            </a:pPr>
            <a:endParaRPr lang="pl-PL" sz="800" b="1" dirty="0">
              <a:cs typeface="Courier New" panose="02070309020205020404" pitchFamily="49" charset="0"/>
            </a:endParaRPr>
          </a:p>
          <a:p>
            <a:pPr marL="11112" indent="0">
              <a:lnSpc>
                <a:spcPct val="120000"/>
              </a:lnSpc>
              <a:buNone/>
              <a:tabLst>
                <a:tab pos="355600" algn="l"/>
              </a:tabLst>
            </a:pPr>
            <a:r>
              <a:rPr lang="pl-PL" sz="1800" b="1" dirty="0">
                <a:cs typeface="Courier New" panose="02070309020205020404" pitchFamily="49" charset="0"/>
              </a:rPr>
              <a:t>UWAGA: Do oceny formalno-merytorycznej może zostać przekazany tylko wniosek spełniający wszystkie warunki formalne.</a:t>
            </a:r>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latin typeface="+mn-lt"/>
              </a:rPr>
              <a:t>Weryfikacja warunków formalnych</a:t>
            </a:r>
          </a:p>
        </p:txBody>
      </p:sp>
    </p:spTree>
    <p:extLst>
      <p:ext uri="{BB962C8B-B14F-4D97-AF65-F5344CB8AC3E}">
        <p14:creationId xmlns:p14="http://schemas.microsoft.com/office/powerpoint/2010/main" val="1316971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3357" y="1059582"/>
            <a:ext cx="8219256" cy="3528391"/>
          </a:xfrm>
        </p:spPr>
        <p:txBody>
          <a:bodyPr>
            <a:normAutofit/>
          </a:bodyPr>
          <a:lstStyle/>
          <a:p>
            <a:pPr marL="0" indent="0">
              <a:lnSpc>
                <a:spcPct val="120000"/>
              </a:lnSpc>
              <a:buNone/>
            </a:pPr>
            <a:r>
              <a:rPr lang="pl-PL" sz="1800" b="1" dirty="0">
                <a:cs typeface="Courier New" panose="02070309020205020404" pitchFamily="49" charset="0"/>
              </a:rPr>
              <a:t>UWAGA: W przypadku usunięcia braków w zakresie warunków formalnych zarówno w wersji elektronicznej jak i papierowej wniosku, wraz z uzupełnionym wnioskiem wnioskodawca składa oświadczenie, iż nie dokonał zmian w punktach innych niż wskazane w piśmie WUP. </a:t>
            </a:r>
          </a:p>
          <a:p>
            <a:pPr marL="0" indent="0">
              <a:lnSpc>
                <a:spcPct val="120000"/>
              </a:lnSpc>
              <a:buNone/>
            </a:pPr>
            <a:r>
              <a:rPr lang="pl-PL" sz="1800" dirty="0"/>
              <a:t>Nieuzupełnienie braku formalnego lub niepoprawienie oczywistej omyłki przez wnioskodawcę na wezwanie WUP, w myśl art. 43 ust. 1 ustawy wdrożeniowej, skutkuje pozostawieniem wniosku bez rozpatrzenia, bez możliwości wniesienia protestu. Taki sam skutek będzie miało uzupełnienie wniosku niezgodnie z wezwaniem, w tym </a:t>
            </a:r>
            <a:br>
              <a:rPr lang="pl-PL" sz="1800" dirty="0"/>
            </a:br>
            <a:r>
              <a:rPr lang="pl-PL" sz="1800" dirty="0"/>
              <a:t>z uchybieniem wyznaczonego terminu. Konsekwencją pozostawienia wniosku bez rozpatrzenia jest niedopuszczenie projektu do oceny.</a:t>
            </a:r>
            <a:endParaRPr lang="pl-PL" sz="1800" dirty="0">
              <a:cs typeface="Courier New" panose="02070309020205020404" pitchFamily="49" charset="0"/>
            </a:endParaRP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latin typeface="+mn-lt"/>
              </a:rPr>
              <a:t>Weryfikacja warunków formalnych</a:t>
            </a:r>
          </a:p>
        </p:txBody>
      </p:sp>
    </p:spTree>
    <p:extLst>
      <p:ext uri="{BB962C8B-B14F-4D97-AF65-F5344CB8AC3E}">
        <p14:creationId xmlns:p14="http://schemas.microsoft.com/office/powerpoint/2010/main" val="3278947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3357" y="1059582"/>
            <a:ext cx="8219256" cy="3823073"/>
          </a:xfrm>
        </p:spPr>
        <p:txBody>
          <a:bodyPr>
            <a:normAutofit/>
          </a:bodyPr>
          <a:lstStyle/>
          <a:p>
            <a:pPr marL="0" indent="11113">
              <a:lnSpc>
                <a:spcPct val="120000"/>
              </a:lnSpc>
              <a:buNone/>
            </a:pPr>
            <a:r>
              <a:rPr lang="pl-PL" sz="1800" dirty="0"/>
              <a:t>Ocena formalno-merytoryczna polega na weryfikacji złożonych wniosków na podstawie </a:t>
            </a:r>
            <a:r>
              <a:rPr lang="pl-PL" sz="1800" b="1" dirty="0"/>
              <a:t>ogólnych kryteriów wyboru projektów, </a:t>
            </a:r>
            <a:r>
              <a:rPr lang="pl-PL" sz="1800" dirty="0"/>
              <a:t>tj. </a:t>
            </a:r>
          </a:p>
          <a:p>
            <a:pPr algn="just">
              <a:lnSpc>
                <a:spcPct val="120000"/>
              </a:lnSpc>
            </a:pPr>
            <a:r>
              <a:rPr lang="pl-PL" sz="1800" dirty="0"/>
              <a:t>kryteriów formalnych</a:t>
            </a:r>
          </a:p>
          <a:p>
            <a:pPr algn="just">
              <a:lnSpc>
                <a:spcPct val="120000"/>
              </a:lnSpc>
            </a:pPr>
            <a:r>
              <a:rPr lang="pl-PL" sz="1800" dirty="0"/>
              <a:t>kryteriów dopuszczających ogólnych</a:t>
            </a:r>
          </a:p>
          <a:p>
            <a:pPr algn="just">
              <a:lnSpc>
                <a:spcPct val="120000"/>
              </a:lnSpc>
            </a:pPr>
            <a:r>
              <a:rPr lang="pl-PL" sz="1800" dirty="0"/>
              <a:t>kryteriów merytorycznych</a:t>
            </a:r>
          </a:p>
          <a:p>
            <a:pPr marL="0" indent="0" algn="just">
              <a:lnSpc>
                <a:spcPct val="120000"/>
              </a:lnSpc>
              <a:buNone/>
            </a:pPr>
            <a:r>
              <a:rPr lang="pl-PL" sz="1800" dirty="0"/>
              <a:t>oraz </a:t>
            </a:r>
            <a:r>
              <a:rPr lang="pl-PL" sz="1800" b="1" dirty="0"/>
              <a:t>szczegółowych kryteriów wyboru projektów</a:t>
            </a:r>
            <a:r>
              <a:rPr lang="pl-PL" sz="1800" dirty="0"/>
              <a:t>, tj.</a:t>
            </a:r>
          </a:p>
          <a:p>
            <a:pPr algn="just">
              <a:lnSpc>
                <a:spcPct val="120000"/>
              </a:lnSpc>
            </a:pPr>
            <a:r>
              <a:rPr lang="pl-PL" sz="1800" dirty="0"/>
              <a:t>kryteriów dopuszczających szczególnych</a:t>
            </a:r>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latin typeface="+mn-lt"/>
              </a:rPr>
              <a:t>Ocena projektu pozakonkursowego PUP</a:t>
            </a:r>
          </a:p>
        </p:txBody>
      </p:sp>
    </p:spTree>
    <p:extLst>
      <p:ext uri="{BB962C8B-B14F-4D97-AF65-F5344CB8AC3E}">
        <p14:creationId xmlns:p14="http://schemas.microsoft.com/office/powerpoint/2010/main" val="2632244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Kryteria formalne</a:t>
            </a:r>
          </a:p>
        </p:txBody>
      </p:sp>
      <p:graphicFrame>
        <p:nvGraphicFramePr>
          <p:cNvPr id="11" name="Tabela 11">
            <a:extLst>
              <a:ext uri="{FF2B5EF4-FFF2-40B4-BE49-F238E27FC236}">
                <a16:creationId xmlns:a16="http://schemas.microsoft.com/office/drawing/2014/main" id="{B1EFDDA6-D94B-49D8-A8A9-CA1A5CD4CBA6}"/>
              </a:ext>
            </a:extLst>
          </p:cNvPr>
          <p:cNvGraphicFramePr>
            <a:graphicFrameLocks noGrp="1"/>
          </p:cNvGraphicFramePr>
          <p:nvPr>
            <p:extLst>
              <p:ext uri="{D42A27DB-BD31-4B8C-83A1-F6EECF244321}">
                <p14:modId xmlns:p14="http://schemas.microsoft.com/office/powerpoint/2010/main" val="3852897177"/>
              </p:ext>
            </p:extLst>
          </p:nvPr>
        </p:nvGraphicFramePr>
        <p:xfrm>
          <a:off x="395536" y="771550"/>
          <a:ext cx="8208912" cy="3535041"/>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448769162"/>
                    </a:ext>
                  </a:extLst>
                </a:gridCol>
                <a:gridCol w="5184576">
                  <a:extLst>
                    <a:ext uri="{9D8B030D-6E8A-4147-A177-3AD203B41FA5}">
                      <a16:colId xmlns:a16="http://schemas.microsoft.com/office/drawing/2014/main" val="4002709267"/>
                    </a:ext>
                  </a:extLst>
                </a:gridCol>
                <a:gridCol w="1368152">
                  <a:extLst>
                    <a:ext uri="{9D8B030D-6E8A-4147-A177-3AD203B41FA5}">
                      <a16:colId xmlns:a16="http://schemas.microsoft.com/office/drawing/2014/main" val="3805853451"/>
                    </a:ext>
                  </a:extLst>
                </a:gridCol>
                <a:gridCol w="1296144">
                  <a:extLst>
                    <a:ext uri="{9D8B030D-6E8A-4147-A177-3AD203B41FA5}">
                      <a16:colId xmlns:a16="http://schemas.microsoft.com/office/drawing/2014/main" val="2155645719"/>
                    </a:ext>
                  </a:extLst>
                </a:gridCol>
              </a:tblGrid>
              <a:tr h="414209">
                <a:tc>
                  <a:txBody>
                    <a:bodyPr/>
                    <a:lstStyle/>
                    <a:p>
                      <a:pPr algn="ctr">
                        <a:lnSpc>
                          <a:spcPct val="115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Nazwa</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Definicja kryterium</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Opis </a:t>
                      </a: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znaczenia </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424928"/>
                  </a:ext>
                </a:extLst>
              </a:tr>
              <a:tr h="1054286">
                <a:tc>
                  <a:txBody>
                    <a:bodyPr/>
                    <a:lstStyle/>
                    <a:p>
                      <a:pPr algn="just">
                        <a:lnSpc>
                          <a:spcPct val="115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Wnioskodawca zgodnie z Regionalnym Programem Operacyjnym Województwa Podlaskiego na lata 2014-2020 oraz ze Szczegółowym Opisem Osi Priorytetowych RPOWP (wersja przyjęta Uchwałą Nr 64/1000/2019 Zarządu Województwa Podlaskiego z dnia 20 sierpnia 2019 r.) </a:t>
                      </a:r>
                      <a:r>
                        <a:rPr lang="x-none" sz="800" dirty="0">
                          <a:effectLst/>
                          <a:latin typeface="Calibri" panose="020F0502020204030204" pitchFamily="34" charset="0"/>
                          <a:ea typeface="Calibri" panose="020F0502020204030204" pitchFamily="34" charset="0"/>
                          <a:cs typeface="Times New Roman" panose="02020603050405020304" pitchFamily="18" charset="0"/>
                        </a:rPr>
                        <a:t> </a:t>
                      </a:r>
                      <a:r>
                        <a:rPr lang="pl-PL" sz="1100" dirty="0">
                          <a:effectLst/>
                          <a:latin typeface="Calibri" panose="020F0502020204030204" pitchFamily="34" charset="0"/>
                          <a:ea typeface="Calibri" panose="020F0502020204030204" pitchFamily="34" charset="0"/>
                          <a:cs typeface="Calibri" panose="020F0502020204030204" pitchFamily="34" charset="0"/>
                        </a:rPr>
                        <a:t>jest podmiotem uprawnionym do ubiegania się o dofinansowanie w ramach właściwego Działania RPOWP.</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Ocena spełniania kryterium polega na przypisaniu mu wartości logicznych „tak” lub „nie”.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Spełnienie kryterium jest konieczne do przyznania dofinansowania. Projekty niespełniające któregokolwiek z kryteriów formalnych kierowane są do poprawy lub uzupełnienia.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855691"/>
                  </a:ext>
                </a:extLst>
              </a:tr>
              <a:tr h="2066546">
                <a:tc>
                  <a:txBody>
                    <a:bodyPr/>
                    <a:lstStyle/>
                    <a:p>
                      <a:pPr algn="just">
                        <a:lnSpc>
                          <a:spcPct val="115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Wnioskodawca oraz partnerzy (jeśli dotyczy) nie podlega wykluczeniu z możliwości otrzymania dofinansowania, w tym wykluczeniu, o którym mowa w:</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art. 207 ust. 4 ustawy z dnia 27 sierpnia 2009 r. o finansach publicznych;</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art. 12 ust. 1 pkt 1 ustawy z dnia 15 czerwca 2012 r. o skutkach powierzania wykonywania pracy cudzoziemcom przebywającym wbrew przepisom na terytorium Rzeczypospolitej Polskiej;</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art. 9 ust. 1 pkt 2a ustawy z dnia 28 października 2002 r. o odpowiedzialności podmiotów zbiorowych za czyny zabronione pod groźbą kary.</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pl-PL" dirty="0"/>
                    </a:p>
                  </a:txBody>
                  <a:tcPr/>
                </a:tc>
                <a:tc vMerge="1">
                  <a:txBody>
                    <a:bodyPr/>
                    <a:lstStyle/>
                    <a:p>
                      <a:endParaRPr lang="pl-PL" dirty="0"/>
                    </a:p>
                  </a:txBody>
                  <a:tcPr/>
                </a:tc>
                <a:extLst>
                  <a:ext uri="{0D108BD9-81ED-4DB2-BD59-A6C34878D82A}">
                    <a16:rowId xmlns:a16="http://schemas.microsoft.com/office/drawing/2014/main" val="2964338543"/>
                  </a:ext>
                </a:extLst>
              </a:tr>
            </a:tbl>
          </a:graphicData>
        </a:graphic>
      </p:graphicFrame>
    </p:spTree>
    <p:extLst>
      <p:ext uri="{BB962C8B-B14F-4D97-AF65-F5344CB8AC3E}">
        <p14:creationId xmlns:p14="http://schemas.microsoft.com/office/powerpoint/2010/main" val="894597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Kryteria dopuszczające ogólne</a:t>
            </a:r>
          </a:p>
        </p:txBody>
      </p:sp>
      <p:graphicFrame>
        <p:nvGraphicFramePr>
          <p:cNvPr id="11" name="Tabela 11">
            <a:extLst>
              <a:ext uri="{FF2B5EF4-FFF2-40B4-BE49-F238E27FC236}">
                <a16:creationId xmlns:a16="http://schemas.microsoft.com/office/drawing/2014/main" id="{B1EFDDA6-D94B-49D8-A8A9-CA1A5CD4CBA6}"/>
              </a:ext>
            </a:extLst>
          </p:cNvPr>
          <p:cNvGraphicFramePr>
            <a:graphicFrameLocks noGrp="1"/>
          </p:cNvGraphicFramePr>
          <p:nvPr>
            <p:extLst>
              <p:ext uri="{D42A27DB-BD31-4B8C-83A1-F6EECF244321}">
                <p14:modId xmlns:p14="http://schemas.microsoft.com/office/powerpoint/2010/main" val="1325976866"/>
              </p:ext>
            </p:extLst>
          </p:nvPr>
        </p:nvGraphicFramePr>
        <p:xfrm>
          <a:off x="395536" y="771550"/>
          <a:ext cx="8208912" cy="4090924"/>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448769162"/>
                    </a:ext>
                  </a:extLst>
                </a:gridCol>
                <a:gridCol w="5184576">
                  <a:extLst>
                    <a:ext uri="{9D8B030D-6E8A-4147-A177-3AD203B41FA5}">
                      <a16:colId xmlns:a16="http://schemas.microsoft.com/office/drawing/2014/main" val="4002709267"/>
                    </a:ext>
                  </a:extLst>
                </a:gridCol>
                <a:gridCol w="1368152">
                  <a:extLst>
                    <a:ext uri="{9D8B030D-6E8A-4147-A177-3AD203B41FA5}">
                      <a16:colId xmlns:a16="http://schemas.microsoft.com/office/drawing/2014/main" val="3805853451"/>
                    </a:ext>
                  </a:extLst>
                </a:gridCol>
                <a:gridCol w="1296144">
                  <a:extLst>
                    <a:ext uri="{9D8B030D-6E8A-4147-A177-3AD203B41FA5}">
                      <a16:colId xmlns:a16="http://schemas.microsoft.com/office/drawing/2014/main" val="2155645719"/>
                    </a:ext>
                  </a:extLst>
                </a:gridCol>
              </a:tblGrid>
              <a:tr h="362331">
                <a:tc>
                  <a:txBody>
                    <a:bodyPr/>
                    <a:lstStyle/>
                    <a:p>
                      <a:pPr algn="ctr">
                        <a:lnSpc>
                          <a:spcPct val="115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Nazwa</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Definicja kryterium</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Opis </a:t>
                      </a: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znaczenia </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424928"/>
                  </a:ext>
                </a:extLst>
              </a:tr>
              <a:tr h="1482153">
                <a:tc>
                  <a:txBody>
                    <a:bodyPr/>
                    <a:lstStyle/>
                    <a:p>
                      <a:pPr algn="just">
                        <a:lnSpc>
                          <a:spcPct val="115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Zgodność z prawodawstwem unijnym oraz z właściwymi zasadami unijnymi, w tym:</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pl-PL" sz="1100" dirty="0">
                          <a:effectLst/>
                          <a:latin typeface="Calibri" panose="020F0502020204030204" pitchFamily="34" charset="0"/>
                          <a:ea typeface="Calibri" panose="020F0502020204030204" pitchFamily="34" charset="0"/>
                          <a:cs typeface="Calibri" panose="020F0502020204030204" pitchFamily="34" charset="0"/>
                        </a:rPr>
                        <a:t>zasadą równości szans kobiet i mężczyzn w oparciu o standard minimum, o </a:t>
                      </a:r>
                      <a:r>
                        <a:rPr lang="pl-PL" sz="1100" dirty="0">
                          <a:effectLst/>
                          <a:latin typeface="Calibri" panose="020F0502020204030204" pitchFamily="34" charset="0"/>
                          <a:ea typeface="Calibri" panose="020F0502020204030204" pitchFamily="34" charset="0"/>
                          <a:cs typeface="Times New Roman" panose="02020603050405020304" pitchFamily="18" charset="0"/>
                        </a:rPr>
                        <a:t>którym mowa w </a:t>
                      </a:r>
                      <a:r>
                        <a:rPr lang="pl-PL" sz="1100" i="1" dirty="0">
                          <a:effectLst/>
                          <a:latin typeface="Calibri" panose="020F0502020204030204" pitchFamily="34" charset="0"/>
                          <a:ea typeface="Calibri" panose="020F0502020204030204" pitchFamily="34" charset="0"/>
                          <a:cs typeface="Times New Roman" panose="02020603050405020304" pitchFamily="18" charset="0"/>
                        </a:rPr>
                        <a:t>Wytycznych w zakresie realizacji zasady równości szans i niedyskryminacji, w tym dostępności dla osób z niepełnosprawnościami oraz zasady równości szans kobiet i mężczyzn w ramach funduszy unijnych na lata 2014-2020,</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pl-PL" sz="1100" dirty="0">
                          <a:effectLst/>
                          <a:latin typeface="Calibri" panose="020F0502020204030204" pitchFamily="34" charset="0"/>
                          <a:ea typeface="Calibri" panose="020F0502020204030204" pitchFamily="34" charset="0"/>
                          <a:cs typeface="Calibri" panose="020F0502020204030204" pitchFamily="34" charset="0"/>
                        </a:rPr>
                        <a:t>zasadą równości szans i niedyskryminacji, w tym dostępności dla osób z niepełnosprawnościami,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pl-PL" sz="1100" dirty="0">
                          <a:effectLst/>
                          <a:latin typeface="Calibri" panose="020F0502020204030204" pitchFamily="34" charset="0"/>
                          <a:ea typeface="Calibri" panose="020F0502020204030204" pitchFamily="34" charset="0"/>
                          <a:cs typeface="Calibri" panose="020F0502020204030204" pitchFamily="34" charset="0"/>
                        </a:rPr>
                        <a:t>zasadą zrównoważonego rozwoju.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Ocena spełniania kryterium polega na przypisaniu mu wartości logicznych „tak” lub „nie”.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Spełnienie kryterium jest konieczne do przyznania dofinansowania. Projekty niespełniające któregokolwiek z kryteriów dopuszczających ogólnych kierowane są do poprawy lub uzupełnienia.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855691"/>
                  </a:ext>
                </a:extLst>
              </a:tr>
              <a:tr h="362331">
                <a:tc>
                  <a:txBody>
                    <a:bodyPr/>
                    <a:lstStyle/>
                    <a:p>
                      <a:pPr algn="just">
                        <a:lnSpc>
                          <a:spcPct val="115000"/>
                        </a:lnSpc>
                        <a:spcAft>
                          <a:spcPts val="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Zgodność z prawodawstwem krajowym w zakresie odnoszącym się do sposobu realizacji i zakresu projektu.</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pl-PL"/>
                    </a:p>
                  </a:txBody>
                  <a:tcPr/>
                </a:tc>
                <a:tc vMerge="1">
                  <a:txBody>
                    <a:bodyPr/>
                    <a:lstStyle/>
                    <a:p>
                      <a:endParaRPr lang="pl-PL"/>
                    </a:p>
                  </a:txBody>
                  <a:tcPr/>
                </a:tc>
                <a:extLst>
                  <a:ext uri="{0D108BD9-81ED-4DB2-BD59-A6C34878D82A}">
                    <a16:rowId xmlns:a16="http://schemas.microsoft.com/office/drawing/2014/main" val="2964338543"/>
                  </a:ext>
                </a:extLst>
              </a:tr>
              <a:tr h="1753625">
                <a:tc>
                  <a:txBody>
                    <a:bodyPr/>
                    <a:lstStyle/>
                    <a:p>
                      <a:pPr algn="just">
                        <a:lnSpc>
                          <a:spcPct val="115000"/>
                        </a:lnSpc>
                        <a:spcAft>
                          <a:spcPts val="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Zgodność projektu z Regionalnym Programem Operacyjnym Województwa Podlaskiego na lata 2014-2020 oraz ze Szczegółowym Opisem Osi Priorytetowych RPOWP (w</a:t>
                      </a:r>
                      <a:r>
                        <a:rPr lang="pl-PL" sz="1100" dirty="0">
                          <a:effectLst/>
                          <a:latin typeface="Calibri" panose="020F0502020204030204" pitchFamily="34" charset="0"/>
                          <a:ea typeface="Calibri" panose="020F0502020204030204" pitchFamily="34" charset="0"/>
                          <a:cs typeface="Calibri" panose="020F0502020204030204" pitchFamily="34" charset="0"/>
                        </a:rPr>
                        <a:t>ersja przyjęta Uchwałą Nr 64/1000/2019 Zarządu Województwa Podlaskiego z dnia 20 sierpnia 2019 </a:t>
                      </a:r>
                      <a:r>
                        <a:rPr lang="x-none" sz="800" dirty="0">
                          <a:effectLst/>
                          <a:latin typeface="Calibri" panose="020F0502020204030204" pitchFamily="34" charset="0"/>
                          <a:ea typeface="Calibri" panose="020F0502020204030204" pitchFamily="34" charset="0"/>
                          <a:cs typeface="Times New Roman" panose="02020603050405020304" pitchFamily="18" charset="0"/>
                        </a:rPr>
                        <a:t> </a:t>
                      </a:r>
                      <a:r>
                        <a:rPr lang="pl-PL" sz="1100" dirty="0">
                          <a:effectLst/>
                          <a:latin typeface="Calibri" panose="020F0502020204030204" pitchFamily="34" charset="0"/>
                          <a:ea typeface="Calibri" panose="020F0502020204030204" pitchFamily="34" charset="0"/>
                          <a:cs typeface="Calibri" panose="020F0502020204030204" pitchFamily="34" charset="0"/>
                        </a:rPr>
                        <a:t>r.),</a:t>
                      </a:r>
                      <a:r>
                        <a:rPr lang="pl-PL" sz="1600" kern="1200" dirty="0">
                          <a:effectLst/>
                          <a:latin typeface="Arial" panose="020B0604020202020204" pitchFamily="34" charset="0"/>
                          <a:ea typeface="Calibri" panose="020F0502020204030204" pitchFamily="34" charset="0"/>
                          <a:cs typeface="Times New Roman" panose="02020603050405020304" pitchFamily="18" charset="0"/>
                        </a:rPr>
                        <a:t> </a:t>
                      </a:r>
                      <a:r>
                        <a:rPr lang="pl-PL" sz="1100" dirty="0">
                          <a:effectLst/>
                          <a:latin typeface="Calibri" panose="020F0502020204030204" pitchFamily="34" charset="0"/>
                          <a:ea typeface="Calibri" panose="020F0502020204030204" pitchFamily="34" charset="0"/>
                          <a:cs typeface="Calibri" panose="020F0502020204030204" pitchFamily="34" charset="0"/>
                        </a:rPr>
                        <a:t>w tym w zakresie: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pl-PL" sz="1100" dirty="0">
                          <a:effectLst/>
                          <a:latin typeface="Calibri" panose="020F0502020204030204" pitchFamily="34" charset="0"/>
                          <a:ea typeface="Calibri" panose="020F0502020204030204" pitchFamily="34" charset="0"/>
                          <a:cs typeface="Calibri" panose="020F0502020204030204" pitchFamily="34" charset="0"/>
                        </a:rPr>
                        <a:t>zgodności typu projektu z wykazem zawartym w „Typach projektów” w SZOOP RPOWP,</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pl-PL" sz="1100" dirty="0">
                          <a:effectLst/>
                          <a:latin typeface="Calibri" panose="020F0502020204030204" pitchFamily="34" charset="0"/>
                          <a:ea typeface="Calibri" panose="020F0502020204030204" pitchFamily="34" charset="0"/>
                          <a:cs typeface="Calibri" panose="020F0502020204030204" pitchFamily="34" charset="0"/>
                        </a:rPr>
                        <a:t>zgodności wyboru grupy docelowej z wykazem zawartym w „Grupa docelowa/ostateczni odbiorcy wsparcia” w SZOOP RPOWP,</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pl-PL" sz="1100" dirty="0">
                          <a:effectLst/>
                          <a:latin typeface="Calibri" panose="020F0502020204030204" pitchFamily="34" charset="0"/>
                          <a:ea typeface="Calibri" panose="020F0502020204030204" pitchFamily="34" charset="0"/>
                          <a:cs typeface="Calibri" panose="020F0502020204030204" pitchFamily="34" charset="0"/>
                        </a:rPr>
                        <a:t>zgodności z limitami określonymi w SZOOP RPOWP.</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pl-PL"/>
                    </a:p>
                  </a:txBody>
                  <a:tcPr/>
                </a:tc>
                <a:tc vMerge="1">
                  <a:txBody>
                    <a:bodyPr/>
                    <a:lstStyle/>
                    <a:p>
                      <a:endParaRPr lang="pl-PL"/>
                    </a:p>
                  </a:txBody>
                  <a:tcPr/>
                </a:tc>
                <a:extLst>
                  <a:ext uri="{0D108BD9-81ED-4DB2-BD59-A6C34878D82A}">
                    <a16:rowId xmlns:a16="http://schemas.microsoft.com/office/drawing/2014/main" val="3674613615"/>
                  </a:ext>
                </a:extLst>
              </a:tr>
            </a:tbl>
          </a:graphicData>
        </a:graphic>
      </p:graphicFrame>
    </p:spTree>
    <p:extLst>
      <p:ext uri="{BB962C8B-B14F-4D97-AF65-F5344CB8AC3E}">
        <p14:creationId xmlns:p14="http://schemas.microsoft.com/office/powerpoint/2010/main" val="739856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Kryteria merytoryczne</a:t>
            </a:r>
          </a:p>
        </p:txBody>
      </p:sp>
      <p:graphicFrame>
        <p:nvGraphicFramePr>
          <p:cNvPr id="11" name="Tabela 11">
            <a:extLst>
              <a:ext uri="{FF2B5EF4-FFF2-40B4-BE49-F238E27FC236}">
                <a16:creationId xmlns:a16="http://schemas.microsoft.com/office/drawing/2014/main" id="{B1EFDDA6-D94B-49D8-A8A9-CA1A5CD4CBA6}"/>
              </a:ext>
            </a:extLst>
          </p:cNvPr>
          <p:cNvGraphicFramePr>
            <a:graphicFrameLocks noGrp="1"/>
          </p:cNvGraphicFramePr>
          <p:nvPr>
            <p:extLst>
              <p:ext uri="{D42A27DB-BD31-4B8C-83A1-F6EECF244321}">
                <p14:modId xmlns:p14="http://schemas.microsoft.com/office/powerpoint/2010/main" val="2642194353"/>
              </p:ext>
            </p:extLst>
          </p:nvPr>
        </p:nvGraphicFramePr>
        <p:xfrm>
          <a:off x="395536" y="771550"/>
          <a:ext cx="8208912" cy="3366770"/>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448769162"/>
                    </a:ext>
                  </a:extLst>
                </a:gridCol>
                <a:gridCol w="5184576">
                  <a:extLst>
                    <a:ext uri="{9D8B030D-6E8A-4147-A177-3AD203B41FA5}">
                      <a16:colId xmlns:a16="http://schemas.microsoft.com/office/drawing/2014/main" val="4002709267"/>
                    </a:ext>
                  </a:extLst>
                </a:gridCol>
                <a:gridCol w="1368152">
                  <a:extLst>
                    <a:ext uri="{9D8B030D-6E8A-4147-A177-3AD203B41FA5}">
                      <a16:colId xmlns:a16="http://schemas.microsoft.com/office/drawing/2014/main" val="3805853451"/>
                    </a:ext>
                  </a:extLst>
                </a:gridCol>
                <a:gridCol w="1296144">
                  <a:extLst>
                    <a:ext uri="{9D8B030D-6E8A-4147-A177-3AD203B41FA5}">
                      <a16:colId xmlns:a16="http://schemas.microsoft.com/office/drawing/2014/main" val="2155645719"/>
                    </a:ext>
                  </a:extLst>
                </a:gridCol>
              </a:tblGrid>
              <a:tr h="370840">
                <a:tc>
                  <a:txBody>
                    <a:bodyPr/>
                    <a:lstStyle/>
                    <a:p>
                      <a:pPr algn="ctr">
                        <a:lnSpc>
                          <a:spcPct val="115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Nazwa</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Definicja kryterium</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Opis </a:t>
                      </a: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znaczenia </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424928"/>
                  </a:ext>
                </a:extLst>
              </a:tr>
              <a:tr h="370840">
                <a:tc>
                  <a:txBody>
                    <a:bodyPr/>
                    <a:lstStyle/>
                    <a:p>
                      <a:pPr algn="just">
                        <a:lnSpc>
                          <a:spcPct val="115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Stopień zgodności celu projektu z właściwym celem szczegółowym RPOWP.</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Ocena spełniania kryterium polega na przypisaniu mu wartości logicznych „tak” lub „nie”.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Spełnienie kryterium jest konieczne do przyznania dofinansowania. Projekty niespełniające któregokolwiek z kryteriów dopuszczających ogólnych kierowane są do poprawy lub uzupełnienia.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855691"/>
                  </a:ext>
                </a:extLst>
              </a:tr>
              <a:tr h="370840">
                <a:tc>
                  <a:txBody>
                    <a:bodyPr/>
                    <a:lstStyle/>
                    <a:p>
                      <a:pPr algn="just">
                        <a:lnSpc>
                          <a:spcPct val="115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Adekwatność doboru grupy docelowej w kontekście wskazanego celu głównego projektu i właściwego celu szczegółowego RPOWP, w tym:</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tabLst>
                          <a:tab pos="213360" algn="l"/>
                        </a:tabLst>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opis istotnych cech uczestników, którzy zostaną objęci wsparciem w odniesieniu do potrzeb i oczekiwań uczestników projektu w kontekście wsparcia, które ma być udzielane w ramach projektu, a także barier, na które napotykają uczestnicy projektu;</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tabLst>
                          <a:tab pos="213360" algn="l"/>
                        </a:tabLst>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opis sposobu rekrutacji uczestników projektu w odniesieniu do wskazanych cech grupy docelowej, w tym kryteriów rekrutacji i kwestii zapewnienia dostępności dla osób z niepełnosprawnościami;</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tabLst>
                          <a:tab pos="213360" algn="l"/>
                        </a:tabLst>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zgodność z zapisami Wezwania wynikającymi z wytycznych horyzontalnych obowiązujących w danym obszarze tematycznym.</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pl-PL"/>
                    </a:p>
                  </a:txBody>
                  <a:tcPr/>
                </a:tc>
                <a:tc vMerge="1">
                  <a:txBody>
                    <a:bodyPr/>
                    <a:lstStyle/>
                    <a:p>
                      <a:endParaRPr lang="pl-PL"/>
                    </a:p>
                  </a:txBody>
                  <a:tcPr/>
                </a:tc>
                <a:extLst>
                  <a:ext uri="{0D108BD9-81ED-4DB2-BD59-A6C34878D82A}">
                    <a16:rowId xmlns:a16="http://schemas.microsoft.com/office/drawing/2014/main" val="2964338543"/>
                  </a:ext>
                </a:extLst>
              </a:tr>
            </a:tbl>
          </a:graphicData>
        </a:graphic>
      </p:graphicFrame>
    </p:spTree>
    <p:extLst>
      <p:ext uri="{BB962C8B-B14F-4D97-AF65-F5344CB8AC3E}">
        <p14:creationId xmlns:p14="http://schemas.microsoft.com/office/powerpoint/2010/main" val="3422265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Kryteria merytoryczne</a:t>
            </a:r>
          </a:p>
        </p:txBody>
      </p:sp>
      <p:graphicFrame>
        <p:nvGraphicFramePr>
          <p:cNvPr id="11" name="Tabela 11">
            <a:extLst>
              <a:ext uri="{FF2B5EF4-FFF2-40B4-BE49-F238E27FC236}">
                <a16:creationId xmlns:a16="http://schemas.microsoft.com/office/drawing/2014/main" id="{B1EFDDA6-D94B-49D8-A8A9-CA1A5CD4CBA6}"/>
              </a:ext>
            </a:extLst>
          </p:cNvPr>
          <p:cNvGraphicFramePr>
            <a:graphicFrameLocks noGrp="1"/>
          </p:cNvGraphicFramePr>
          <p:nvPr>
            <p:extLst>
              <p:ext uri="{D42A27DB-BD31-4B8C-83A1-F6EECF244321}">
                <p14:modId xmlns:p14="http://schemas.microsoft.com/office/powerpoint/2010/main" val="3378332212"/>
              </p:ext>
            </p:extLst>
          </p:nvPr>
        </p:nvGraphicFramePr>
        <p:xfrm>
          <a:off x="395536" y="771550"/>
          <a:ext cx="8208912" cy="3306064"/>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448769162"/>
                    </a:ext>
                  </a:extLst>
                </a:gridCol>
                <a:gridCol w="5184576">
                  <a:extLst>
                    <a:ext uri="{9D8B030D-6E8A-4147-A177-3AD203B41FA5}">
                      <a16:colId xmlns:a16="http://schemas.microsoft.com/office/drawing/2014/main" val="4002709267"/>
                    </a:ext>
                  </a:extLst>
                </a:gridCol>
                <a:gridCol w="1368152">
                  <a:extLst>
                    <a:ext uri="{9D8B030D-6E8A-4147-A177-3AD203B41FA5}">
                      <a16:colId xmlns:a16="http://schemas.microsoft.com/office/drawing/2014/main" val="3805853451"/>
                    </a:ext>
                  </a:extLst>
                </a:gridCol>
                <a:gridCol w="1296144">
                  <a:extLst>
                    <a:ext uri="{9D8B030D-6E8A-4147-A177-3AD203B41FA5}">
                      <a16:colId xmlns:a16="http://schemas.microsoft.com/office/drawing/2014/main" val="2155645719"/>
                    </a:ext>
                  </a:extLst>
                </a:gridCol>
              </a:tblGrid>
              <a:tr h="370840">
                <a:tc>
                  <a:txBody>
                    <a:bodyPr/>
                    <a:lstStyle/>
                    <a:p>
                      <a:pPr algn="ctr">
                        <a:lnSpc>
                          <a:spcPct val="115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Nazwa</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Definicja kryterium</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Opis </a:t>
                      </a: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znaczenia </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424928"/>
                  </a:ext>
                </a:extLst>
              </a:tr>
              <a:tr h="741680">
                <a:tc>
                  <a:txBody>
                    <a:bodyPr/>
                    <a:lstStyle/>
                    <a:p>
                      <a:pPr algn="just">
                        <a:lnSpc>
                          <a:spcPct val="115000"/>
                        </a:lnSpc>
                        <a:spcAft>
                          <a:spcPts val="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Trafność doboru i opisu zadań przewidzianych do realizacji w ramach projektu, w tym:</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tabLst>
                          <a:tab pos="202565" algn="l"/>
                        </a:tabLst>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opis i adekwatność zaplanowanych zadań w kontekście opisanych problemów i celu projektu;</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tabLst>
                          <a:tab pos="202565" algn="l"/>
                        </a:tabLst>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racjonalność harmonogramu realizacji projektu;</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tabLst>
                          <a:tab pos="202565" algn="l"/>
                        </a:tabLst>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trafność i adekwatność doboru wskaźników (w tym wartości docelowej), dla danej formy wsparcia/grupy docelowej zaplanowanej w projekcie, które zostaną osiągnięte w ramach zadań w kontekście realizacji celu głównego projektu oraz właściwego celu szczegółowego RPOWP z uwzględnieniem sposobu pomiaru, monitorowania oraz źródeł ich weryfikacji;</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tabLst>
                          <a:tab pos="202565" algn="l"/>
                        </a:tabLst>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opis sposobu, w jaki zostanie zachowana trwałość projektu (o ile dotyczy);</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tabLst>
                          <a:tab pos="202565" algn="l"/>
                        </a:tabLst>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zgodność z zapisami Wezwania wynikającymi z wytycznych horyzontalnych obowiązujących w danym obszarze tematycznym.</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Ocena spełniania kryterium polega na przypisaniu mu wartości logicznych „tak” lub „nie”.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Spełnienie kryterium jest konieczne do przyznania dofinansowania. Projekty niespełniające któregokolwiek z kryteriów dopuszczających ogólnych kierowane są do poprawy lub uzupełnienia.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855691"/>
                  </a:ext>
                </a:extLst>
              </a:tr>
            </a:tbl>
          </a:graphicData>
        </a:graphic>
      </p:graphicFrame>
    </p:spTree>
    <p:extLst>
      <p:ext uri="{BB962C8B-B14F-4D97-AF65-F5344CB8AC3E}">
        <p14:creationId xmlns:p14="http://schemas.microsoft.com/office/powerpoint/2010/main" val="2244159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Kryteria merytoryczne</a:t>
            </a:r>
          </a:p>
        </p:txBody>
      </p:sp>
      <p:graphicFrame>
        <p:nvGraphicFramePr>
          <p:cNvPr id="11" name="Tabela 11">
            <a:extLst>
              <a:ext uri="{FF2B5EF4-FFF2-40B4-BE49-F238E27FC236}">
                <a16:creationId xmlns:a16="http://schemas.microsoft.com/office/drawing/2014/main" id="{B1EFDDA6-D94B-49D8-A8A9-CA1A5CD4CBA6}"/>
              </a:ext>
            </a:extLst>
          </p:cNvPr>
          <p:cNvGraphicFramePr>
            <a:graphicFrameLocks noGrp="1"/>
          </p:cNvGraphicFramePr>
          <p:nvPr>
            <p:extLst>
              <p:ext uri="{D42A27DB-BD31-4B8C-83A1-F6EECF244321}">
                <p14:modId xmlns:p14="http://schemas.microsoft.com/office/powerpoint/2010/main" val="592055187"/>
              </p:ext>
            </p:extLst>
          </p:nvPr>
        </p:nvGraphicFramePr>
        <p:xfrm>
          <a:off x="395536" y="771550"/>
          <a:ext cx="8208912" cy="3221228"/>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448769162"/>
                    </a:ext>
                  </a:extLst>
                </a:gridCol>
                <a:gridCol w="5184576">
                  <a:extLst>
                    <a:ext uri="{9D8B030D-6E8A-4147-A177-3AD203B41FA5}">
                      <a16:colId xmlns:a16="http://schemas.microsoft.com/office/drawing/2014/main" val="4002709267"/>
                    </a:ext>
                  </a:extLst>
                </a:gridCol>
                <a:gridCol w="1368152">
                  <a:extLst>
                    <a:ext uri="{9D8B030D-6E8A-4147-A177-3AD203B41FA5}">
                      <a16:colId xmlns:a16="http://schemas.microsoft.com/office/drawing/2014/main" val="3805853451"/>
                    </a:ext>
                  </a:extLst>
                </a:gridCol>
                <a:gridCol w="1296144">
                  <a:extLst>
                    <a:ext uri="{9D8B030D-6E8A-4147-A177-3AD203B41FA5}">
                      <a16:colId xmlns:a16="http://schemas.microsoft.com/office/drawing/2014/main" val="2155645719"/>
                    </a:ext>
                  </a:extLst>
                </a:gridCol>
              </a:tblGrid>
              <a:tr h="370840">
                <a:tc>
                  <a:txBody>
                    <a:bodyPr/>
                    <a:lstStyle/>
                    <a:p>
                      <a:pPr algn="ctr">
                        <a:lnSpc>
                          <a:spcPct val="115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Nazwa</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Definicja kryterium</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Opis </a:t>
                      </a: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znaczenia </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424928"/>
                  </a:ext>
                </a:extLst>
              </a:tr>
              <a:tr h="741680">
                <a:tc>
                  <a:txBody>
                    <a:bodyPr/>
                    <a:lstStyle/>
                    <a:p>
                      <a:pPr algn="just">
                        <a:lnSpc>
                          <a:spcPct val="115000"/>
                        </a:lnSpc>
                        <a:spcAft>
                          <a:spcPts val="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gn="l">
                        <a:lnSpc>
                          <a:spcPct val="115000"/>
                        </a:lnSpc>
                        <a:spcAft>
                          <a:spcPts val="0"/>
                        </a:spcAft>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Prawidłowość sporządzenia budżetu projektu, w tym: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tabLst>
                          <a:tab pos="191770" algn="l"/>
                        </a:tabLst>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kwalifikowalność wydatków, w tym: niezbędność wydatków do realizacji projektu i osiągania jego celów, racjonalność i efektywność wydatków projektu (relacja nakład-rezultat),</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tabLst>
                          <a:tab pos="191770" algn="l"/>
                        </a:tabLst>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poprawność formalno-rachunkowa sporządzenia budżetu projektu,</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50000"/>
                        </a:lnSpc>
                        <a:spcAft>
                          <a:spcPts val="0"/>
                        </a:spcAft>
                        <a:buFont typeface="Symbol" panose="05050102010706020507" pitchFamily="18" charset="2"/>
                        <a:buChar char=""/>
                        <a:tabLst>
                          <a:tab pos="191770" algn="l"/>
                        </a:tabLst>
                      </a:pPr>
                      <a:r>
                        <a:rPr lang="x-none" sz="1100" dirty="0">
                          <a:effectLst/>
                          <a:latin typeface="Calibri" panose="020F0502020204030204" pitchFamily="34" charset="0"/>
                          <a:ea typeface="Times New Roman" panose="02020603050405020304" pitchFamily="18" charset="0"/>
                          <a:cs typeface="Times New Roman" panose="02020603050405020304" pitchFamily="18" charset="0"/>
                        </a:rPr>
                        <a:t>zgodność z zapisami Wezwania wynikającymi z wytycznych horyzontalnych obowiązujących w danym obszarze tematycznym.</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Wydatki w projekcie są zgodne z </a:t>
                      </a:r>
                      <a:r>
                        <a:rPr lang="pl-PL" sz="1100" i="1" dirty="0">
                          <a:effectLst/>
                          <a:latin typeface="Calibri" panose="020F0502020204030204" pitchFamily="34" charset="0"/>
                          <a:ea typeface="Calibri" panose="020F0502020204030204" pitchFamily="34" charset="0"/>
                          <a:cs typeface="Calibri" panose="020F0502020204030204" pitchFamily="34" charset="0"/>
                        </a:rPr>
                        <a:t>Wytycznymi w zakresie kwalifikowalności wydatków w ramach Europejskiego Funduszu Rozwoju Regionalnego, Europejskiego Funduszu Społecznego oraz Funduszu Spójności na lata 2014-2020</a:t>
                      </a:r>
                      <a:r>
                        <a:rPr lang="pl-PL" sz="1100" dirty="0">
                          <a:effectLst/>
                          <a:latin typeface="Calibri" panose="020F0502020204030204" pitchFamily="34" charset="0"/>
                          <a:ea typeface="Calibri" panose="020F0502020204030204" pitchFamily="34" charset="0"/>
                          <a:cs typeface="Calibri" panose="020F0502020204030204" pitchFamily="34" charset="0"/>
                        </a:rPr>
                        <a:t> oraz </a:t>
                      </a:r>
                      <a:r>
                        <a:rPr lang="pl-PL" sz="1100" i="1" dirty="0">
                          <a:effectLst/>
                          <a:latin typeface="Calibri" panose="020F0502020204030204" pitchFamily="34" charset="0"/>
                          <a:ea typeface="Calibri" panose="020F0502020204030204" pitchFamily="34" charset="0"/>
                          <a:cs typeface="Calibri" panose="020F0502020204030204" pitchFamily="34" charset="0"/>
                        </a:rPr>
                        <a:t>Wytycznymi w zakresie realizacji projektów finansowanych ze środków Funduszu Pracy w ramach programów operacyjnych współfinansowanych z Europejskiego Funduszu Społecznego na lata 2014-2020</a:t>
                      </a:r>
                      <a:r>
                        <a:rPr lang="pl-PL" sz="1100" dirty="0">
                          <a:effectLst/>
                          <a:latin typeface="Calibri" panose="020F0502020204030204" pitchFamily="34" charset="0"/>
                          <a:ea typeface="Calibri" panose="020F0502020204030204" pitchFamily="34" charset="0"/>
                          <a:cs typeface="Calibri" panose="020F0502020204030204" pitchFamily="34" charset="0"/>
                        </a:rPr>
                        <a:t>.</a:t>
                      </a:r>
                      <a:r>
                        <a:rPr lang="x-none" sz="800"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Ocena spełniania kryterium polega na przypisaniu mu wartości logicznych „tak” lub „nie”.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Spełnienie kryterium jest konieczne do przyznania dofinansowania. Projekty niespełniające któregokolwiek z kryteriów dopuszczających ogólnych kierowane są do poprawy lub uzupełnienia.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855691"/>
                  </a:ext>
                </a:extLst>
              </a:tr>
            </a:tbl>
          </a:graphicData>
        </a:graphic>
      </p:graphicFrame>
    </p:spTree>
    <p:extLst>
      <p:ext uri="{BB962C8B-B14F-4D97-AF65-F5344CB8AC3E}">
        <p14:creationId xmlns:p14="http://schemas.microsoft.com/office/powerpoint/2010/main" val="2792243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Kryteria dopuszczające szczególne</a:t>
            </a:r>
          </a:p>
        </p:txBody>
      </p:sp>
      <p:graphicFrame>
        <p:nvGraphicFramePr>
          <p:cNvPr id="11" name="Tabela 11">
            <a:extLst>
              <a:ext uri="{FF2B5EF4-FFF2-40B4-BE49-F238E27FC236}">
                <a16:creationId xmlns:a16="http://schemas.microsoft.com/office/drawing/2014/main" id="{B1EFDDA6-D94B-49D8-A8A9-CA1A5CD4CBA6}"/>
              </a:ext>
            </a:extLst>
          </p:cNvPr>
          <p:cNvGraphicFramePr>
            <a:graphicFrameLocks noGrp="1"/>
          </p:cNvGraphicFramePr>
          <p:nvPr>
            <p:extLst>
              <p:ext uri="{D42A27DB-BD31-4B8C-83A1-F6EECF244321}">
                <p14:modId xmlns:p14="http://schemas.microsoft.com/office/powerpoint/2010/main" val="662831236"/>
              </p:ext>
            </p:extLst>
          </p:nvPr>
        </p:nvGraphicFramePr>
        <p:xfrm>
          <a:off x="395536" y="771550"/>
          <a:ext cx="8208912" cy="3254756"/>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448769162"/>
                    </a:ext>
                  </a:extLst>
                </a:gridCol>
                <a:gridCol w="2088232">
                  <a:extLst>
                    <a:ext uri="{9D8B030D-6E8A-4147-A177-3AD203B41FA5}">
                      <a16:colId xmlns:a16="http://schemas.microsoft.com/office/drawing/2014/main" val="4002709267"/>
                    </a:ext>
                  </a:extLst>
                </a:gridCol>
                <a:gridCol w="4320480">
                  <a:extLst>
                    <a:ext uri="{9D8B030D-6E8A-4147-A177-3AD203B41FA5}">
                      <a16:colId xmlns:a16="http://schemas.microsoft.com/office/drawing/2014/main" val="3805853451"/>
                    </a:ext>
                  </a:extLst>
                </a:gridCol>
                <a:gridCol w="1440160">
                  <a:extLst>
                    <a:ext uri="{9D8B030D-6E8A-4147-A177-3AD203B41FA5}">
                      <a16:colId xmlns:a16="http://schemas.microsoft.com/office/drawing/2014/main" val="2155645719"/>
                    </a:ext>
                  </a:extLst>
                </a:gridCol>
              </a:tblGrid>
              <a:tr h="370840">
                <a:tc>
                  <a:txBody>
                    <a:bodyPr/>
                    <a:lstStyle/>
                    <a:p>
                      <a:pPr algn="ctr">
                        <a:lnSpc>
                          <a:spcPct val="115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Nazwa</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Definicja kryterium</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Opis </a:t>
                      </a: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znaczenia </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424928"/>
                  </a:ext>
                </a:extLst>
              </a:tr>
              <a:tr h="728705">
                <a:tc>
                  <a:txBody>
                    <a:bodyPr/>
                    <a:lstStyle/>
                    <a:p>
                      <a:pPr algn="just">
                        <a:lnSpc>
                          <a:spcPct val="115000"/>
                        </a:lnSpc>
                        <a:spcAft>
                          <a:spcPts val="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Arial" panose="020B0604020202020204" pitchFamily="34" charset="0"/>
                        </a:rPr>
                        <a:t>Uczestnikami projektu są osoby w wieku 30 lat i więcej (tj. od dnia 30 urodzin) pozostające bez pracy, zarejestrowane jako bezrobotne w powiatowym urzędzie pracy.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Udział bezrobotnych mężczyzn w wieku 30-49 lat, którzy jednocześnie nie należą do osób z niepełnosprawnościami, osób długotrwale bezrobotnych oraz osób o niskich kwalifikacjach nie może przekroczyć 20% osób bezrobotnych objętych wsparciem na poziomie projektu.</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Ocena spełniania kryterium polega na przypisaniu mu wartości logicznych „tak” lub „nie”.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100" dirty="0">
                          <a:effectLst/>
                          <a:latin typeface="Calibri" panose="020F0502020204030204" pitchFamily="34" charset="0"/>
                          <a:ea typeface="Calibri" panose="020F0502020204030204" pitchFamily="34" charset="0"/>
                          <a:cs typeface="Arial" panose="020B0604020202020204" pitchFamily="34" charset="0"/>
                        </a:rPr>
                        <a:t>Wprowadzenie kryterium</a:t>
                      </a:r>
                      <a:r>
                        <a:rPr lang="pl-PL" sz="1100" dirty="0">
                          <a:effectLst/>
                          <a:latin typeface="Calibri" panose="020F0502020204030204" pitchFamily="34" charset="0"/>
                          <a:ea typeface="Calibri" panose="020F0502020204030204" pitchFamily="34" charset="0"/>
                          <a:cs typeface="Times New Roman" panose="02020603050405020304" pitchFamily="18" charset="0"/>
                        </a:rPr>
                        <a:t> </a:t>
                      </a:r>
                      <a:r>
                        <a:rPr lang="pl-PL" sz="1100" dirty="0">
                          <a:effectLst/>
                          <a:latin typeface="Calibri" panose="020F0502020204030204" pitchFamily="34" charset="0"/>
                          <a:ea typeface="Calibri" panose="020F0502020204030204" pitchFamily="34" charset="0"/>
                          <a:cs typeface="Arial" panose="020B0604020202020204" pitchFamily="34" charset="0"/>
                        </a:rPr>
                        <a:t>ma na</a:t>
                      </a:r>
                      <a:r>
                        <a:rPr lang="x-none" sz="800" dirty="0">
                          <a:effectLst/>
                          <a:latin typeface="Calibri" panose="020F0502020204030204" pitchFamily="34" charset="0"/>
                          <a:ea typeface="Calibri" panose="020F0502020204030204" pitchFamily="34" charset="0"/>
                          <a:cs typeface="Times New Roman" panose="02020603050405020304" pitchFamily="18" charset="0"/>
                        </a:rPr>
                        <a:t> </a:t>
                      </a:r>
                      <a:r>
                        <a:rPr lang="x-none" sz="1100" dirty="0">
                          <a:effectLst/>
                          <a:latin typeface="Calibri" panose="020F0502020204030204" pitchFamily="34" charset="0"/>
                          <a:ea typeface="Calibri" panose="020F0502020204030204" pitchFamily="34" charset="0"/>
                          <a:cs typeface="Arial" panose="020B0604020202020204" pitchFamily="34" charset="0"/>
                        </a:rPr>
                        <a:t> </a:t>
                      </a:r>
                      <a:r>
                        <a:rPr lang="pl-PL" sz="1100" dirty="0">
                          <a:effectLst/>
                          <a:latin typeface="Calibri" panose="020F0502020204030204" pitchFamily="34" charset="0"/>
                          <a:ea typeface="Calibri" panose="020F0502020204030204" pitchFamily="34" charset="0"/>
                          <a:cs typeface="Arial" panose="020B0604020202020204" pitchFamily="34" charset="0"/>
                        </a:rPr>
                        <a:t>celu objęcie wsparciem grupy osób, do których kierowane mogą być działania w ramach projektu zgodnie z założeniami RPOWP. Kryterium przyczyni się do zwiększenia aktywizacji zawodowej osób w wieku 30 lat i więcej, które pozostają poza rynkiem pracy. Kryterium odnosi się do rekrutacji prowadzonej w roku obowiązywania projektu. Spełnienie przedmiotowego kryterium zostanie zweryfikowane na podstawie treści wniosku.</a:t>
                      </a:r>
                      <a:r>
                        <a:rPr lang="pl-PL" sz="1100" dirty="0">
                          <a:effectLst/>
                          <a:latin typeface="Calibri" panose="020F0502020204030204" pitchFamily="34" charset="0"/>
                          <a:ea typeface="Calibri" panose="020F0502020204030204" pitchFamily="34" charset="0"/>
                          <a:cs typeface="Times New Roman" panose="02020603050405020304" pitchFamily="18" charset="0"/>
                        </a:rPr>
                        <a:t> </a:t>
                      </a:r>
                      <a:r>
                        <a:rPr lang="pl-PL" sz="1100" dirty="0">
                          <a:effectLst/>
                          <a:latin typeface="Calibri" panose="020F0502020204030204" pitchFamily="34" charset="0"/>
                          <a:ea typeface="Calibri" panose="020F0502020204030204" pitchFamily="34" charset="0"/>
                          <a:cs typeface="Arial" panose="020B0604020202020204" pitchFamily="34" charset="0"/>
                        </a:rPr>
                        <a:t>Projektodawca jest zobligowany do wskazania we wniosku o dofinansowanie jako minimum wskaźników produktu odnoszących się do struktury grupy docelowej (np. określenie udziału osób bezrobotnych).</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Spełnienie kryterium jest konieczne do przyznania dofinansowania. Projekty niespełniające kryterium kierowane są do poprawy lub uzupełnienia.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855691"/>
                  </a:ext>
                </a:extLst>
              </a:tr>
            </a:tbl>
          </a:graphicData>
        </a:graphic>
      </p:graphicFrame>
    </p:spTree>
    <p:extLst>
      <p:ext uri="{BB962C8B-B14F-4D97-AF65-F5344CB8AC3E}">
        <p14:creationId xmlns:p14="http://schemas.microsoft.com/office/powerpoint/2010/main" val="3710167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Kryteria dopuszczające szczególne</a:t>
            </a:r>
          </a:p>
        </p:txBody>
      </p:sp>
      <p:graphicFrame>
        <p:nvGraphicFramePr>
          <p:cNvPr id="11" name="Tabela 11">
            <a:extLst>
              <a:ext uri="{FF2B5EF4-FFF2-40B4-BE49-F238E27FC236}">
                <a16:creationId xmlns:a16="http://schemas.microsoft.com/office/drawing/2014/main" id="{B1EFDDA6-D94B-49D8-A8A9-CA1A5CD4CBA6}"/>
              </a:ext>
            </a:extLst>
          </p:cNvPr>
          <p:cNvGraphicFramePr>
            <a:graphicFrameLocks noGrp="1"/>
          </p:cNvGraphicFramePr>
          <p:nvPr>
            <p:extLst>
              <p:ext uri="{D42A27DB-BD31-4B8C-83A1-F6EECF244321}">
                <p14:modId xmlns:p14="http://schemas.microsoft.com/office/powerpoint/2010/main" val="4026057870"/>
              </p:ext>
            </p:extLst>
          </p:nvPr>
        </p:nvGraphicFramePr>
        <p:xfrm>
          <a:off x="395536" y="771550"/>
          <a:ext cx="8208912" cy="3821811"/>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448769162"/>
                    </a:ext>
                  </a:extLst>
                </a:gridCol>
                <a:gridCol w="1584176">
                  <a:extLst>
                    <a:ext uri="{9D8B030D-6E8A-4147-A177-3AD203B41FA5}">
                      <a16:colId xmlns:a16="http://schemas.microsoft.com/office/drawing/2014/main" val="4002709267"/>
                    </a:ext>
                  </a:extLst>
                </a:gridCol>
                <a:gridCol w="4824536">
                  <a:extLst>
                    <a:ext uri="{9D8B030D-6E8A-4147-A177-3AD203B41FA5}">
                      <a16:colId xmlns:a16="http://schemas.microsoft.com/office/drawing/2014/main" val="3805853451"/>
                    </a:ext>
                  </a:extLst>
                </a:gridCol>
                <a:gridCol w="1440160">
                  <a:extLst>
                    <a:ext uri="{9D8B030D-6E8A-4147-A177-3AD203B41FA5}">
                      <a16:colId xmlns:a16="http://schemas.microsoft.com/office/drawing/2014/main" val="2155645719"/>
                    </a:ext>
                  </a:extLst>
                </a:gridCol>
              </a:tblGrid>
              <a:tr h="370840">
                <a:tc>
                  <a:txBody>
                    <a:bodyPr/>
                    <a:lstStyle/>
                    <a:p>
                      <a:pPr algn="ctr">
                        <a:lnSpc>
                          <a:spcPct val="115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Nazwa</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Definicja kryterium</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Opis </a:t>
                      </a: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znaczenia </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424928"/>
                  </a:ext>
                </a:extLst>
              </a:tr>
              <a:tr h="368872">
                <a:tc>
                  <a:txBody>
                    <a:bodyPr/>
                    <a:lstStyle/>
                    <a:p>
                      <a:r>
                        <a:rPr lang="pl-PL" sz="1100" dirty="0">
                          <a:effectLst/>
                          <a:latin typeface="Calibri" panose="020F0502020204030204" pitchFamily="34" charset="0"/>
                          <a:ea typeface="Calibri" panose="020F0502020204030204" pitchFamily="34" charset="0"/>
                          <a:cs typeface="Times New Roman" panose="02020603050405020304" pitchFamily="18" charset="0"/>
                        </a:rPr>
                        <a:t>2.</a:t>
                      </a:r>
                      <a:endParaRPr lang="pl-PL" dirty="0"/>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Arial" panose="020B0604020202020204" pitchFamily="34" charset="0"/>
                        </a:rPr>
                        <a:t>Grupę docelową projektu w co najmniej </a:t>
                      </a:r>
                      <a:r>
                        <a:rPr lang="pl-PL" sz="1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25%</a:t>
                      </a:r>
                      <a:r>
                        <a:rPr lang="pl-PL" sz="1100" dirty="0">
                          <a:effectLst/>
                          <a:latin typeface="Calibri" panose="020F0502020204030204" pitchFamily="34" charset="0"/>
                          <a:ea typeface="Calibri" panose="020F0502020204030204" pitchFamily="34" charset="0"/>
                          <a:cs typeface="Arial" panose="020B0604020202020204" pitchFamily="34" charset="0"/>
                        </a:rPr>
                        <a:t> stanowią osoby długotrwale bezrobotne, rozumiane jako osoby bezrobotne nieprzerwanie przez okres ponad 12 miesięcy. </a:t>
                      </a:r>
                      <a:r>
                        <a:rPr lang="x-none" sz="800"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Ocena spełniania kryterium polega na przypisaniu mu wartości logicznych „tak” lub „nie”.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100" dirty="0">
                          <a:effectLst/>
                          <a:latin typeface="Calibri" panose="020F0502020204030204" pitchFamily="34" charset="0"/>
                          <a:ea typeface="Calibri" panose="020F0502020204030204" pitchFamily="34" charset="0"/>
                          <a:cs typeface="Arial" panose="020B0604020202020204" pitchFamily="34" charset="0"/>
                        </a:rPr>
                        <a:t>Wprowadzenie kryterium przyczyni się do aktywizacji zawodowej osób najbardziej zagrożonych wykluczeniem społecznym, dla których zdobycie zatrudnienia jest wyjątkowo trudne oraz jest implikacją wskaźników produktu określonych dla osi II RPOWP. Spełnienie przedmiotowego kryterium zostanie zweryfikowane na podstawie treści wniosku. </a:t>
                      </a:r>
                      <a:r>
                        <a:rPr lang="x-none" sz="800" dirty="0">
                          <a:effectLst/>
                          <a:latin typeface="Calibri" panose="020F0502020204030204" pitchFamily="34" charset="0"/>
                          <a:ea typeface="Calibri" panose="020F0502020204030204" pitchFamily="34" charset="0"/>
                          <a:cs typeface="Times New Roman" panose="02020603050405020304" pitchFamily="18" charset="0"/>
                        </a:rPr>
                        <a:t> </a:t>
                      </a:r>
                      <a:r>
                        <a:rPr lang="pl-PL" sz="1100" dirty="0">
                          <a:effectLst/>
                          <a:latin typeface="Calibri" panose="020F0502020204030204" pitchFamily="34" charset="0"/>
                          <a:ea typeface="Calibri" panose="020F0502020204030204" pitchFamily="34" charset="0"/>
                          <a:cs typeface="Arial" panose="020B0604020202020204" pitchFamily="34" charset="0"/>
                        </a:rPr>
                        <a:t>Projektodawca jest zobligowany do wskazania we wniosku o dofinansowanie jako minimum wskaźnika produktu odnoszącego się do struktury grupy docelowej (określenie udziału osób długotrwale bezrobotnych).</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Spełnienie kryterium jest konieczne do przyznania dofinansowania. Projekty niespełniające kryterium kierowane są do poprawy lub uzupełnienia.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855691"/>
                  </a:ext>
                </a:extLst>
              </a:tr>
              <a:tr h="359833">
                <a:tc>
                  <a:txBody>
                    <a:bodyPr/>
                    <a:lstStyle/>
                    <a:p>
                      <a:r>
                        <a:rPr lang="pl-PL" sz="1100" dirty="0">
                          <a:effectLst/>
                          <a:latin typeface="Calibri" panose="020F0502020204030204" pitchFamily="34" charset="0"/>
                          <a:ea typeface="Calibri" panose="020F0502020204030204" pitchFamily="34" charset="0"/>
                          <a:cs typeface="Times New Roman" panose="02020603050405020304" pitchFamily="18" charset="0"/>
                        </a:rPr>
                        <a:t>3.</a:t>
                      </a:r>
                      <a:endParaRPr lang="pl-PL" dirty="0"/>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Arial" panose="020B0604020202020204" pitchFamily="34" charset="0"/>
                        </a:rPr>
                        <a:t>Grupę docelową projektu w co najmniej </a:t>
                      </a:r>
                      <a:r>
                        <a:rPr lang="pl-PL" sz="1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20%</a:t>
                      </a:r>
                      <a:r>
                        <a:rPr lang="pl-PL" sz="1100" dirty="0">
                          <a:effectLst/>
                          <a:latin typeface="Calibri" panose="020F0502020204030204" pitchFamily="34" charset="0"/>
                          <a:ea typeface="Calibri" panose="020F0502020204030204" pitchFamily="34" charset="0"/>
                          <a:cs typeface="Arial" panose="020B0604020202020204" pitchFamily="34" charset="0"/>
                        </a:rPr>
                        <a:t> </a:t>
                      </a:r>
                      <a:r>
                        <a:rPr lang="x-none" sz="800" dirty="0">
                          <a:effectLst/>
                          <a:latin typeface="Calibri" panose="020F0502020204030204" pitchFamily="34" charset="0"/>
                          <a:ea typeface="Calibri" panose="020F0502020204030204" pitchFamily="34" charset="0"/>
                          <a:cs typeface="Times New Roman" panose="02020603050405020304" pitchFamily="18" charset="0"/>
                        </a:rPr>
                        <a:t> </a:t>
                      </a:r>
                      <a:r>
                        <a:rPr lang="pl-PL" sz="1100" dirty="0">
                          <a:effectLst/>
                          <a:latin typeface="Calibri" panose="020F0502020204030204" pitchFamily="34" charset="0"/>
                          <a:ea typeface="Calibri" panose="020F0502020204030204" pitchFamily="34" charset="0"/>
                          <a:cs typeface="Arial" panose="020B0604020202020204" pitchFamily="34" charset="0"/>
                        </a:rPr>
                        <a:t>stanowią osoby w wieku 50 lat i więcej.</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Ocena spełniania kryterium polega na przypisaniu mu wartości logicznych „tak” lub „nie”.</a:t>
                      </a:r>
                      <a:r>
                        <a:rPr lang="pl-PL" sz="1100" dirty="0">
                          <a:effectLst/>
                          <a:latin typeface="Calibri" panose="020F0502020204030204" pitchFamily="34" charset="0"/>
                          <a:ea typeface="Calibri" panose="020F0502020204030204" pitchFamily="34" charset="0"/>
                          <a:cs typeface="Arial" panose="020B0604020202020204" pitchFamily="34"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100" dirty="0">
                          <a:effectLst/>
                          <a:latin typeface="Calibri" panose="020F0502020204030204" pitchFamily="34" charset="0"/>
                          <a:ea typeface="Calibri" panose="020F0502020204030204" pitchFamily="34" charset="0"/>
                          <a:cs typeface="Arial" panose="020B0604020202020204" pitchFamily="34" charset="0"/>
                        </a:rPr>
                        <a:t>Wprowadzenie kryterium przyczyni się do aktywizacji zawodowej osób najbardziej zagrożonych wykluczeniem społecznym, dla których zdobycie zatrudnienia jest wyjątkowo trudne oraz jest implikacją wskaźników produktu określonych dla osi II RPOWP. Spełnienie przedmiotowego kryterium zostanie zweryfikowane na podstawie treści wniosku</a:t>
                      </a:r>
                      <a:r>
                        <a:rPr lang="x-none" sz="800" dirty="0">
                          <a:effectLst/>
                          <a:latin typeface="Calibri" panose="020F0502020204030204" pitchFamily="34" charset="0"/>
                          <a:ea typeface="Calibri" panose="020F0502020204030204" pitchFamily="34" charset="0"/>
                          <a:cs typeface="Times New Roman" panose="02020603050405020304" pitchFamily="18" charset="0"/>
                        </a:rPr>
                        <a:t> </a:t>
                      </a:r>
                      <a:r>
                        <a:rPr lang="pl-PL" sz="1100" dirty="0">
                          <a:effectLst/>
                          <a:latin typeface="Calibri" panose="020F0502020204030204" pitchFamily="34" charset="0"/>
                          <a:ea typeface="Calibri" panose="020F0502020204030204" pitchFamily="34" charset="0"/>
                          <a:cs typeface="Arial" panose="020B0604020202020204" pitchFamily="34" charset="0"/>
                        </a:rPr>
                        <a:t>. Projektodawca jest zobligowany do wskazania we wniosku o dofinansowanie jako minimum wskaźnika produktu odnoszącego się do struktury grupy docelowej (określenie udziału osób w wieku 50 lat i więcej).</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Spełnienie kryterium jest konieczne do przyznania dofinansowania. Projekty niespełniające kryterium kierowane są do poprawy lub uzupełnienia.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458972"/>
                  </a:ext>
                </a:extLst>
              </a:tr>
            </a:tbl>
          </a:graphicData>
        </a:graphic>
      </p:graphicFrame>
    </p:spTree>
    <p:extLst>
      <p:ext uri="{BB962C8B-B14F-4D97-AF65-F5344CB8AC3E}">
        <p14:creationId xmlns:p14="http://schemas.microsoft.com/office/powerpoint/2010/main" val="2461678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ctr">
              <a:lnSpc>
                <a:spcPct val="120000"/>
              </a:lnSpc>
              <a:buNone/>
            </a:pPr>
            <a:endParaRPr lang="pl-PL" sz="1800" b="1" dirty="0">
              <a:latin typeface="Calibri" panose="020F0502020204030204" pitchFamily="34" charset="0"/>
              <a:cs typeface="Calibri" panose="020F0502020204030204" pitchFamily="34" charset="0"/>
            </a:endParaRPr>
          </a:p>
          <a:p>
            <a:pPr marL="11113" indent="0" algn="ctr">
              <a:lnSpc>
                <a:spcPct val="120000"/>
              </a:lnSpc>
              <a:buNone/>
            </a:pPr>
            <a:r>
              <a:rPr lang="pl-PL" sz="2400" b="1" dirty="0">
                <a:latin typeface="Calibri" panose="020F0502020204030204" pitchFamily="34" charset="0"/>
                <a:cs typeface="Calibri" panose="020F0502020204030204" pitchFamily="34" charset="0"/>
              </a:rPr>
              <a:t>Założenia dotyczące realizacji projektów</a:t>
            </a:r>
            <a:br>
              <a:rPr lang="pl-PL" sz="2400" b="1" dirty="0">
                <a:latin typeface="Calibri" panose="020F0502020204030204" pitchFamily="34" charset="0"/>
                <a:cs typeface="Calibri" panose="020F0502020204030204" pitchFamily="34" charset="0"/>
              </a:rPr>
            </a:br>
            <a:r>
              <a:rPr lang="pl-PL" sz="2400" b="1" dirty="0">
                <a:latin typeface="Calibri" panose="020F0502020204030204" pitchFamily="34" charset="0"/>
                <a:cs typeface="Calibri" panose="020F0502020204030204" pitchFamily="34" charset="0"/>
              </a:rPr>
              <a:t>Powiatowych Urzędów Pracy przewidzianych </a:t>
            </a:r>
            <a:br>
              <a:rPr lang="pl-PL" sz="2400" b="1" dirty="0">
                <a:latin typeface="Calibri" panose="020F0502020204030204" pitchFamily="34" charset="0"/>
                <a:cs typeface="Calibri" panose="020F0502020204030204" pitchFamily="34" charset="0"/>
              </a:rPr>
            </a:br>
            <a:r>
              <a:rPr lang="pl-PL" sz="2400" b="1" dirty="0">
                <a:latin typeface="Calibri" panose="020F0502020204030204" pitchFamily="34" charset="0"/>
                <a:cs typeface="Calibri" panose="020F0502020204030204" pitchFamily="34" charset="0"/>
              </a:rPr>
              <a:t>do realizacji w trybie pozakonkursowym</a:t>
            </a:r>
            <a:br>
              <a:rPr lang="pl-PL" sz="2400" b="1" dirty="0">
                <a:latin typeface="Calibri" panose="020F0502020204030204" pitchFamily="34" charset="0"/>
                <a:cs typeface="Calibri" panose="020F0502020204030204" pitchFamily="34" charset="0"/>
              </a:rPr>
            </a:br>
            <a:r>
              <a:rPr lang="pl-PL" sz="2400" b="1" dirty="0">
                <a:latin typeface="Calibri" panose="020F0502020204030204" pitchFamily="34" charset="0"/>
                <a:cs typeface="Calibri" panose="020F0502020204030204" pitchFamily="34" charset="0"/>
              </a:rPr>
              <a:t>w ramach Osi Priorytetowej II Działanie 2.1 </a:t>
            </a:r>
            <a:br>
              <a:rPr lang="pl-PL" sz="2400" b="1" dirty="0">
                <a:latin typeface="Calibri" panose="020F0502020204030204" pitchFamily="34" charset="0"/>
                <a:cs typeface="Calibri" panose="020F0502020204030204" pitchFamily="34" charset="0"/>
              </a:rPr>
            </a:br>
            <a:r>
              <a:rPr lang="pl-PL" sz="2400" b="1" dirty="0">
                <a:latin typeface="Calibri" panose="020F0502020204030204" pitchFamily="34" charset="0"/>
                <a:cs typeface="Calibri" panose="020F0502020204030204" pitchFamily="34" charset="0"/>
              </a:rPr>
              <a:t>RPOWP 2014-2020 w 2020 roku</a:t>
            </a:r>
          </a:p>
          <a:p>
            <a:pPr marL="11113" indent="0" algn="ctr">
              <a:lnSpc>
                <a:spcPct val="120000"/>
              </a:lnSpc>
              <a:buNone/>
            </a:pPr>
            <a:endParaRPr lang="pl-PL" sz="1800" b="1" dirty="0">
              <a:solidFill>
                <a:prstClr val="black"/>
              </a:solidFill>
              <a:latin typeface="Garamond" panose="02020404030301010803" pitchFamily="18" charset="0"/>
              <a:cs typeface="Courier New" panose="02070309020205020404" pitchFamily="49" charset="0"/>
            </a:endParaRPr>
          </a:p>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Projekty pozakonkursowe PUP</a:t>
            </a:r>
          </a:p>
        </p:txBody>
      </p:sp>
    </p:spTree>
    <p:extLst>
      <p:ext uri="{BB962C8B-B14F-4D97-AF65-F5344CB8AC3E}">
        <p14:creationId xmlns:p14="http://schemas.microsoft.com/office/powerpoint/2010/main" val="3715852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Kryteria dopuszczające szczególne</a:t>
            </a:r>
          </a:p>
        </p:txBody>
      </p:sp>
      <p:graphicFrame>
        <p:nvGraphicFramePr>
          <p:cNvPr id="11" name="Tabela 11">
            <a:extLst>
              <a:ext uri="{FF2B5EF4-FFF2-40B4-BE49-F238E27FC236}">
                <a16:creationId xmlns:a16="http://schemas.microsoft.com/office/drawing/2014/main" id="{B1EFDDA6-D94B-49D8-A8A9-CA1A5CD4CBA6}"/>
              </a:ext>
            </a:extLst>
          </p:cNvPr>
          <p:cNvGraphicFramePr>
            <a:graphicFrameLocks noGrp="1"/>
          </p:cNvGraphicFramePr>
          <p:nvPr>
            <p:extLst>
              <p:ext uri="{D42A27DB-BD31-4B8C-83A1-F6EECF244321}">
                <p14:modId xmlns:p14="http://schemas.microsoft.com/office/powerpoint/2010/main" val="2296731958"/>
              </p:ext>
            </p:extLst>
          </p:nvPr>
        </p:nvGraphicFramePr>
        <p:xfrm>
          <a:off x="395536" y="771550"/>
          <a:ext cx="8208912" cy="3447542"/>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448769162"/>
                    </a:ext>
                  </a:extLst>
                </a:gridCol>
                <a:gridCol w="1584176">
                  <a:extLst>
                    <a:ext uri="{9D8B030D-6E8A-4147-A177-3AD203B41FA5}">
                      <a16:colId xmlns:a16="http://schemas.microsoft.com/office/drawing/2014/main" val="4002709267"/>
                    </a:ext>
                  </a:extLst>
                </a:gridCol>
                <a:gridCol w="4824536">
                  <a:extLst>
                    <a:ext uri="{9D8B030D-6E8A-4147-A177-3AD203B41FA5}">
                      <a16:colId xmlns:a16="http://schemas.microsoft.com/office/drawing/2014/main" val="3805853451"/>
                    </a:ext>
                  </a:extLst>
                </a:gridCol>
                <a:gridCol w="1440160">
                  <a:extLst>
                    <a:ext uri="{9D8B030D-6E8A-4147-A177-3AD203B41FA5}">
                      <a16:colId xmlns:a16="http://schemas.microsoft.com/office/drawing/2014/main" val="2155645719"/>
                    </a:ext>
                  </a:extLst>
                </a:gridCol>
              </a:tblGrid>
              <a:tr h="370840">
                <a:tc>
                  <a:txBody>
                    <a:bodyPr/>
                    <a:lstStyle/>
                    <a:p>
                      <a:pPr algn="ctr">
                        <a:lnSpc>
                          <a:spcPct val="115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Nazwa</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Definicja kryterium</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Opis </a:t>
                      </a: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znaczenia </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424928"/>
                  </a:ext>
                </a:extLst>
              </a:tr>
              <a:tr h="728705">
                <a:tc>
                  <a:txBody>
                    <a:bodyPr/>
                    <a:lstStyle/>
                    <a:p>
                      <a:r>
                        <a:rPr lang="pl-PL" sz="1100" dirty="0">
                          <a:effectLst/>
                          <a:latin typeface="Calibri" panose="020F0502020204030204" pitchFamily="34" charset="0"/>
                          <a:ea typeface="Calibri" panose="020F0502020204030204" pitchFamily="34" charset="0"/>
                          <a:cs typeface="Times New Roman" panose="02020603050405020304" pitchFamily="18" charset="0"/>
                        </a:rPr>
                        <a:t>4.</a:t>
                      </a:r>
                      <a:endParaRPr lang="pl-PL" dirty="0"/>
                    </a:p>
                  </a:txBody>
                  <a:tcPr marL="68580" marR="68580" marT="0" marB="0"/>
                </a:tc>
                <a:tc>
                  <a:txBody>
                    <a:bodyPr/>
                    <a:lstStyle/>
                    <a:p>
                      <a:pPr algn="l">
                        <a:lnSpc>
                          <a:spcPct val="115000"/>
                        </a:lnSpc>
                        <a:spcAft>
                          <a:spcPts val="0"/>
                        </a:spcAft>
                      </a:pPr>
                      <a:r>
                        <a:rPr lang="pl-PL" sz="1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W projekcie zakłada się realizację minimalnych poziomów efektywności zatrudnieniowej dla wszystkich grup docelowych. </a:t>
                      </a:r>
                      <a:r>
                        <a:rPr lang="x-none" sz="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Ocena spełniania kryterium polega na przypisaniu mu wartości logicznych „tak” lub „nie”.</a:t>
                      </a:r>
                      <a:r>
                        <a:rPr lang="pl-PL" sz="1100" dirty="0">
                          <a:effectLst/>
                          <a:latin typeface="Calibri" panose="020F0502020204030204" pitchFamily="34" charset="0"/>
                          <a:ea typeface="Calibri" panose="020F0502020204030204" pitchFamily="34" charset="0"/>
                          <a:cs typeface="Arial" panose="020B0604020202020204" pitchFamily="34"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100" dirty="0">
                          <a:effectLst/>
                          <a:latin typeface="Calibri" panose="020F0502020204030204" pitchFamily="34" charset="0"/>
                          <a:ea typeface="Calibri" panose="020F0502020204030204" pitchFamily="34" charset="0"/>
                          <a:cs typeface="Arial" panose="020B0604020202020204" pitchFamily="34" charset="0"/>
                        </a:rPr>
                        <a:t>Kryterium służy zwiększeniu efektywności działań realizowanych w ramach projektu oraz przyczyni się do utworzenia trwałych miejsc pracy.</a:t>
                      </a:r>
                      <a:r>
                        <a:rPr lang="pl-PL" sz="1100" dirty="0">
                          <a:effectLst/>
                          <a:latin typeface="Calibri" panose="020F0502020204030204" pitchFamily="34" charset="0"/>
                          <a:ea typeface="Calibri" panose="020F0502020204030204" pitchFamily="34" charset="0"/>
                          <a:cs typeface="Times New Roman" panose="02020603050405020304" pitchFamily="18" charset="0"/>
                        </a:rPr>
                        <a:t> </a:t>
                      </a:r>
                      <a:r>
                        <a:rPr lang="pl-PL" sz="1100" dirty="0">
                          <a:effectLst/>
                          <a:latin typeface="Calibri" panose="020F0502020204030204" pitchFamily="34" charset="0"/>
                          <a:ea typeface="Calibri" panose="020F0502020204030204" pitchFamily="34" charset="0"/>
                          <a:cs typeface="Arial" panose="020B0604020202020204" pitchFamily="34" charset="0"/>
                        </a:rPr>
                        <a:t>Spełnienie przedmiotowego kryterium będzie weryfikowane w okresie realizacji projektu i po jego zakończeniu, zgodnie z </a:t>
                      </a:r>
                      <a:r>
                        <a:rPr lang="pl-PL" sz="1100" i="1" dirty="0">
                          <a:effectLst/>
                          <a:latin typeface="Calibri" panose="020F0502020204030204" pitchFamily="34" charset="0"/>
                          <a:ea typeface="Calibri" panose="020F0502020204030204" pitchFamily="34" charset="0"/>
                          <a:cs typeface="Arial" panose="020B0604020202020204" pitchFamily="34" charset="0"/>
                        </a:rPr>
                        <a:t>Wytycznymi w zakresie zasad realizacji przedsięwzięć z udziałem środków Europejskiego Funduszu Społecznego w obszarze rynku pracy na lata 2014-2020</a:t>
                      </a:r>
                      <a:r>
                        <a:rPr lang="pl-PL" sz="1100" dirty="0">
                          <a:effectLst/>
                          <a:latin typeface="Calibri" panose="020F0502020204030204" pitchFamily="34" charset="0"/>
                          <a:ea typeface="Calibri" panose="020F0502020204030204" pitchFamily="34" charset="0"/>
                          <a:cs typeface="Arial" panose="020B0604020202020204" pitchFamily="34" charset="0"/>
                        </a:rPr>
                        <a:t>. Zastosowane w projekcie minimalne progi efektywności zatrudnieniowej dla poszczególnych grup docelowych będą zgodne z obowiązującymi progami efektywności określonymi w komunikacie, o którym mowa w </a:t>
                      </a:r>
                      <a:r>
                        <a:rPr lang="pl-PL" sz="1100" i="1" dirty="0">
                          <a:effectLst/>
                          <a:latin typeface="Calibri" panose="020F0502020204030204" pitchFamily="34" charset="0"/>
                          <a:ea typeface="Calibri" panose="020F0502020204030204" pitchFamily="34" charset="0"/>
                          <a:cs typeface="Arial" panose="020B0604020202020204" pitchFamily="34" charset="0"/>
                        </a:rPr>
                        <a:t>Wytycznych w zakresie realizacji przedsięwzięć z udziałem środków Europejskiego Funduszu Społecznego w obszarze rynku pracy na lata 2014-2020</a:t>
                      </a:r>
                      <a:r>
                        <a:rPr lang="pl-PL" sz="1100" dirty="0">
                          <a:effectLst/>
                          <a:latin typeface="Calibri" panose="020F0502020204030204" pitchFamily="34" charset="0"/>
                          <a:ea typeface="Calibri" panose="020F0502020204030204" pitchFamily="34" charset="0"/>
                          <a:cs typeface="Arial" panose="020B0604020202020204" pitchFamily="34" charset="0"/>
                        </a:rPr>
                        <a:t>. </a:t>
                      </a:r>
                      <a:r>
                        <a:rPr lang="x-none" sz="800" dirty="0">
                          <a:effectLst/>
                          <a:latin typeface="Calibri" panose="020F0502020204030204" pitchFamily="34" charset="0"/>
                          <a:ea typeface="Calibri" panose="020F0502020204030204" pitchFamily="34" charset="0"/>
                          <a:cs typeface="Times New Roman" panose="02020603050405020304" pitchFamily="18" charset="0"/>
                        </a:rPr>
                        <a:t> </a:t>
                      </a:r>
                      <a:r>
                        <a:rPr lang="pl-PL" sz="1100" dirty="0">
                          <a:effectLst/>
                          <a:latin typeface="Calibri" panose="020F0502020204030204" pitchFamily="34" charset="0"/>
                          <a:ea typeface="Calibri" panose="020F0502020204030204" pitchFamily="34" charset="0"/>
                          <a:cs typeface="Arial" panose="020B0604020202020204" pitchFamily="34" charset="0"/>
                        </a:rPr>
                        <a:t>Spełnienie przedmiotowego kryterium zostanie zweryfikowane na podstawie treści wniosku, tj. właściwie określony/e wskaźnik/i rezultatu. Przy ocenie brane pod uwagę będą wskaźniki w stosunku do grupy docelowej, którą zadeklarował Wnioskodawca we wniosku o dofinansowanie.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Spełnienie kryterium jest konieczne do przyznania dofinansowania. Projekty niespełniające kryterium kierowane są do poprawy lub uzupełnienia.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855691"/>
                  </a:ext>
                </a:extLst>
              </a:tr>
            </a:tbl>
          </a:graphicData>
        </a:graphic>
      </p:graphicFrame>
    </p:spTree>
    <p:extLst>
      <p:ext uri="{BB962C8B-B14F-4D97-AF65-F5344CB8AC3E}">
        <p14:creationId xmlns:p14="http://schemas.microsoft.com/office/powerpoint/2010/main" val="2039711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lnSpcReduction="10000"/>
          </a:bodyPr>
          <a:lstStyle/>
          <a:p>
            <a:pPr marL="11113" indent="0" algn="just">
              <a:lnSpc>
                <a:spcPct val="120000"/>
              </a:lnSpc>
              <a:buNone/>
            </a:pPr>
            <a:r>
              <a:rPr lang="pl-PL" sz="1800" b="1" dirty="0">
                <a:latin typeface="Calibri" panose="020F0502020204030204" pitchFamily="34" charset="0"/>
                <a:cs typeface="Calibri" panose="020F0502020204030204" pitchFamily="34" charset="0"/>
              </a:rPr>
              <a:t>W zakresie weryfikacji spełnienia kryterium dopuszczającego szczególnego nr 4:</a:t>
            </a:r>
          </a:p>
          <a:p>
            <a:pPr marL="11113" indent="0" algn="just">
              <a:lnSpc>
                <a:spcPct val="120000"/>
              </a:lnSpc>
              <a:buNone/>
            </a:pPr>
            <a:endParaRPr lang="pl-PL" sz="1800" b="1" dirty="0">
              <a:latin typeface="Calibri" panose="020F0502020204030204" pitchFamily="34" charset="0"/>
              <a:cs typeface="Calibri" panose="020F0502020204030204" pitchFamily="34" charset="0"/>
            </a:endParaRPr>
          </a:p>
          <a:p>
            <a:pPr marL="11113" indent="0" algn="just">
              <a:lnSpc>
                <a:spcPct val="120000"/>
              </a:lnSpc>
              <a:buNone/>
            </a:pPr>
            <a:r>
              <a:rPr lang="pl-PL" sz="1800" dirty="0">
                <a:latin typeface="Calibri" panose="020F0502020204030204" pitchFamily="34" charset="0"/>
                <a:cs typeface="Calibri" panose="020F0502020204030204" pitchFamily="34" charset="0"/>
              </a:rPr>
              <a:t>Zgodnie z informacją zawartą w Komunikacie Ministra Finansów, Inwestycji i Rozwoju </a:t>
            </a:r>
            <a:br>
              <a:rPr lang="pl-PL" sz="1800" dirty="0">
                <a:latin typeface="Calibri" panose="020F0502020204030204" pitchFamily="34" charset="0"/>
                <a:cs typeface="Calibri" panose="020F0502020204030204" pitchFamily="34" charset="0"/>
              </a:rPr>
            </a:br>
            <a:r>
              <a:rPr lang="pl-PL" sz="1800" dirty="0">
                <a:latin typeface="Calibri" panose="020F0502020204030204" pitchFamily="34" charset="0"/>
                <a:cs typeface="Calibri" panose="020F0502020204030204" pitchFamily="34" charset="0"/>
              </a:rPr>
              <a:t>z dnia 4 listopada 2019 r. w sprawie wyznaczenia minimalnych poziomów efektywności zatrudnieniowej dla Regionalnych Programów Operacyjnych minimalne poziomy efektywności zatrudnieniowej na 2020 r. wynoszą:</a:t>
            </a:r>
          </a:p>
          <a:p>
            <a:pPr marL="11113" indent="0" algn="just">
              <a:lnSpc>
                <a:spcPct val="120000"/>
              </a:lnSpc>
              <a:buNone/>
            </a:pPr>
            <a:r>
              <a:rPr lang="pl-PL" sz="1800" dirty="0">
                <a:latin typeface="Calibri" panose="020F0502020204030204" pitchFamily="34" charset="0"/>
                <a:cs typeface="Calibri" panose="020F0502020204030204" pitchFamily="34" charset="0"/>
              </a:rPr>
              <a:t>- dla osób w najtrudniejszej sytuacji (w tym: osoby w wieku 50 lat i więcej, kobiety, osoby z niepełnosprawnościami, osoby długotrwale bezrobotne, osoby z niskimi kwalifikacjami do poziomu ISCED 3, imigranci, reemigranci) </a:t>
            </a:r>
            <a:r>
              <a:rPr lang="pl-PL" sz="1800" b="1" dirty="0">
                <a:latin typeface="Calibri" panose="020F0502020204030204" pitchFamily="34" charset="0"/>
                <a:cs typeface="Calibri" panose="020F0502020204030204" pitchFamily="34" charset="0"/>
              </a:rPr>
              <a:t>– 44,3%;</a:t>
            </a:r>
          </a:p>
          <a:p>
            <a:pPr marL="11113" indent="0" algn="just">
              <a:lnSpc>
                <a:spcPct val="120000"/>
              </a:lnSpc>
              <a:buNone/>
            </a:pPr>
            <a:r>
              <a:rPr lang="pl-PL" sz="1800" dirty="0">
                <a:latin typeface="Calibri" panose="020F0502020204030204" pitchFamily="34" charset="0"/>
                <a:cs typeface="Calibri" panose="020F0502020204030204" pitchFamily="34" charset="0"/>
              </a:rPr>
              <a:t>- dla pozostałych osób nienależących do ww. grup – </a:t>
            </a:r>
            <a:r>
              <a:rPr lang="pl-PL" sz="1800" b="1" dirty="0">
                <a:latin typeface="Calibri" panose="020F0502020204030204" pitchFamily="34" charset="0"/>
                <a:cs typeface="Calibri" panose="020F0502020204030204" pitchFamily="34" charset="0"/>
              </a:rPr>
              <a:t>60,4%.</a:t>
            </a:r>
          </a:p>
          <a:p>
            <a:pPr marL="11113" indent="0" algn="just">
              <a:lnSpc>
                <a:spcPct val="120000"/>
              </a:lnSpc>
              <a:buNone/>
            </a:pPr>
            <a:endParaRPr lang="pl-PL" sz="1800" b="1" dirty="0">
              <a:solidFill>
                <a:prstClr val="black"/>
              </a:solidFill>
              <a:latin typeface="Garamond" panose="02020404030301010803" pitchFamily="18" charset="0"/>
              <a:cs typeface="Courier New" panose="02070309020205020404" pitchFamily="49" charset="0"/>
            </a:endParaRPr>
          </a:p>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r>
              <a:rPr lang="pl-PL" sz="1600" b="1" dirty="0">
                <a:solidFill>
                  <a:schemeClr val="bg1"/>
                </a:solidFill>
              </a:rPr>
              <a:t>Kryteria dopuszczające szczególne</a:t>
            </a:r>
          </a:p>
        </p:txBody>
      </p:sp>
    </p:spTree>
    <p:extLst>
      <p:ext uri="{BB962C8B-B14F-4D97-AF65-F5344CB8AC3E}">
        <p14:creationId xmlns:p14="http://schemas.microsoft.com/office/powerpoint/2010/main" val="1498017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Kryteria dopuszczające szczególne</a:t>
            </a:r>
          </a:p>
        </p:txBody>
      </p:sp>
      <p:graphicFrame>
        <p:nvGraphicFramePr>
          <p:cNvPr id="11" name="Tabela 11">
            <a:extLst>
              <a:ext uri="{FF2B5EF4-FFF2-40B4-BE49-F238E27FC236}">
                <a16:creationId xmlns:a16="http://schemas.microsoft.com/office/drawing/2014/main" id="{B1EFDDA6-D94B-49D8-A8A9-CA1A5CD4CBA6}"/>
              </a:ext>
            </a:extLst>
          </p:cNvPr>
          <p:cNvGraphicFramePr>
            <a:graphicFrameLocks noGrp="1"/>
          </p:cNvGraphicFramePr>
          <p:nvPr>
            <p:extLst>
              <p:ext uri="{D42A27DB-BD31-4B8C-83A1-F6EECF244321}">
                <p14:modId xmlns:p14="http://schemas.microsoft.com/office/powerpoint/2010/main" val="3332167731"/>
              </p:ext>
            </p:extLst>
          </p:nvPr>
        </p:nvGraphicFramePr>
        <p:xfrm>
          <a:off x="395536" y="771550"/>
          <a:ext cx="8208912" cy="2290826"/>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448769162"/>
                    </a:ext>
                  </a:extLst>
                </a:gridCol>
                <a:gridCol w="1584176">
                  <a:extLst>
                    <a:ext uri="{9D8B030D-6E8A-4147-A177-3AD203B41FA5}">
                      <a16:colId xmlns:a16="http://schemas.microsoft.com/office/drawing/2014/main" val="4002709267"/>
                    </a:ext>
                  </a:extLst>
                </a:gridCol>
                <a:gridCol w="4824536">
                  <a:extLst>
                    <a:ext uri="{9D8B030D-6E8A-4147-A177-3AD203B41FA5}">
                      <a16:colId xmlns:a16="http://schemas.microsoft.com/office/drawing/2014/main" val="3805853451"/>
                    </a:ext>
                  </a:extLst>
                </a:gridCol>
                <a:gridCol w="1440160">
                  <a:extLst>
                    <a:ext uri="{9D8B030D-6E8A-4147-A177-3AD203B41FA5}">
                      <a16:colId xmlns:a16="http://schemas.microsoft.com/office/drawing/2014/main" val="2155645719"/>
                    </a:ext>
                  </a:extLst>
                </a:gridCol>
              </a:tblGrid>
              <a:tr h="370840">
                <a:tc>
                  <a:txBody>
                    <a:bodyPr/>
                    <a:lstStyle/>
                    <a:p>
                      <a:pPr algn="ctr">
                        <a:lnSpc>
                          <a:spcPct val="115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Nazwa</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Definicja kryterium</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Opis </a:t>
                      </a: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znaczenia </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424928"/>
                  </a:ext>
                </a:extLst>
              </a:tr>
              <a:tr h="728705">
                <a:tc>
                  <a:txBody>
                    <a:bodyPr/>
                    <a:lstStyle/>
                    <a:p>
                      <a:r>
                        <a:rPr lang="pl-PL" sz="1100" dirty="0">
                          <a:effectLst/>
                          <a:latin typeface="Calibri" panose="020F0502020204030204" pitchFamily="34" charset="0"/>
                          <a:ea typeface="Calibri" panose="020F0502020204030204" pitchFamily="34" charset="0"/>
                          <a:cs typeface="Times New Roman" panose="02020603050405020304" pitchFamily="18" charset="0"/>
                        </a:rPr>
                        <a:t>5.</a:t>
                      </a:r>
                      <a:endParaRPr lang="pl-PL" dirty="0"/>
                    </a:p>
                  </a:txBody>
                  <a:tcPr marL="68580" marR="68580" marT="0" marB="0"/>
                </a:tc>
                <a:tc>
                  <a:txBody>
                    <a:bodyPr/>
                    <a:lstStyle/>
                    <a:p>
                      <a:pPr algn="l">
                        <a:lnSpc>
                          <a:spcPct val="115000"/>
                        </a:lnSpc>
                        <a:spcAft>
                          <a:spcPts val="0"/>
                        </a:spcAft>
                      </a:pPr>
                      <a:r>
                        <a:rPr lang="pl-PL" sz="1100">
                          <a:effectLst/>
                          <a:latin typeface="Calibri" panose="020F0502020204030204" pitchFamily="34" charset="0"/>
                          <a:ea typeface="Calibri" panose="020F0502020204030204" pitchFamily="34" charset="0"/>
                          <a:cs typeface="Arial" panose="020B0604020202020204" pitchFamily="34" charset="0"/>
                        </a:rPr>
                        <a:t>Projekt będzie realizowany zgodnie z zasadami określonymi w </a:t>
                      </a:r>
                      <a:r>
                        <a:rPr lang="pl-PL" sz="1100" i="1">
                          <a:effectLst/>
                          <a:latin typeface="Calibri" panose="020F0502020204030204" pitchFamily="34" charset="0"/>
                          <a:ea typeface="Calibri" panose="020F0502020204030204" pitchFamily="34" charset="0"/>
                          <a:cs typeface="Arial" panose="020B0604020202020204" pitchFamily="34" charset="0"/>
                        </a:rPr>
                        <a:t>Wytycznych w zakresie realizacji przedsięwzięć z udziałem środków Europejskiego Funduszu Społecznego w obszarze rynku pracy na lata 2014-2020</a:t>
                      </a:r>
                      <a:r>
                        <a:rPr lang="pl-PL" sz="1100">
                          <a:effectLst/>
                          <a:latin typeface="Calibri" panose="020F0502020204030204" pitchFamily="34" charset="0"/>
                          <a:ea typeface="Calibri" panose="020F0502020204030204" pitchFamily="34" charset="0"/>
                          <a:cs typeface="Arial" panose="020B0604020202020204" pitchFamily="34" charset="0"/>
                        </a:rPr>
                        <a:t>.</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a:effectLst/>
                          <a:latin typeface="Calibri" panose="020F0502020204030204" pitchFamily="34" charset="0"/>
                          <a:ea typeface="Calibri" panose="020F0502020204030204" pitchFamily="34" charset="0"/>
                          <a:cs typeface="Calibri" panose="020F0502020204030204" pitchFamily="34" charset="0"/>
                        </a:rPr>
                        <a:t>Ocena spełniania kryterium polega na przypisaniu mu wartości logicznych „tak” lub „nie”.</a:t>
                      </a:r>
                      <a:r>
                        <a:rPr lang="pl-PL" sz="1100">
                          <a:effectLst/>
                          <a:latin typeface="Calibri" panose="020F0502020204030204" pitchFamily="34" charset="0"/>
                          <a:ea typeface="Calibri" panose="020F0502020204030204" pitchFamily="34" charset="0"/>
                          <a:cs typeface="Arial" panose="020B0604020202020204" pitchFamily="34"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100">
                          <a:effectLst/>
                          <a:latin typeface="Calibri" panose="020F0502020204030204" pitchFamily="34" charset="0"/>
                          <a:ea typeface="Calibri" panose="020F0502020204030204" pitchFamily="34" charset="0"/>
                          <a:cs typeface="Arial" panose="020B0604020202020204" pitchFamily="34" charset="0"/>
                        </a:rPr>
                        <a:t>Wprowadzenie kryterium ma na celu zapewnienie realizacji projektów zgodnie ze standardami zapisanymi w </a:t>
                      </a:r>
                      <a:r>
                        <a:rPr lang="pl-PL" sz="1100" i="1">
                          <a:effectLst/>
                          <a:latin typeface="Calibri" panose="020F0502020204030204" pitchFamily="34" charset="0"/>
                          <a:ea typeface="Calibri" panose="020F0502020204030204" pitchFamily="34" charset="0"/>
                          <a:cs typeface="Arial" panose="020B0604020202020204" pitchFamily="34" charset="0"/>
                        </a:rPr>
                        <a:t>Wytycznych w zakresie realizacji przedsięwzięć z udziałem środków Europejskiego Funduszu Społecznego w obszarze rynku pracy na lata 2014-2020.</a:t>
                      </a:r>
                      <a:r>
                        <a:rPr lang="pl-PL" sz="1100">
                          <a:effectLst/>
                          <a:latin typeface="Calibri" panose="020F0502020204030204" pitchFamily="34" charset="0"/>
                          <a:ea typeface="Calibri" panose="020F0502020204030204" pitchFamily="34" charset="0"/>
                          <a:cs typeface="Arial" panose="020B0604020202020204" pitchFamily="34" charset="0"/>
                        </a:rPr>
                        <a:t> Spełnienie danego kryterium zostanie zweryfikowane na podstawie treści wniosku, tj. na podstawie oświadczenia Projektodawcy.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Spełnienie kryterium jest konieczne do przyznania dofinansowania. Projekty niespełniające kryterium kierowane są do poprawy lub uzupełnienia.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855691"/>
                  </a:ext>
                </a:extLst>
              </a:tr>
            </a:tbl>
          </a:graphicData>
        </a:graphic>
      </p:graphicFrame>
    </p:spTree>
    <p:extLst>
      <p:ext uri="{BB962C8B-B14F-4D97-AF65-F5344CB8AC3E}">
        <p14:creationId xmlns:p14="http://schemas.microsoft.com/office/powerpoint/2010/main" val="222507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Kryteria dopuszczające szczególne</a:t>
            </a:r>
          </a:p>
        </p:txBody>
      </p:sp>
      <p:graphicFrame>
        <p:nvGraphicFramePr>
          <p:cNvPr id="11" name="Tabela 11">
            <a:extLst>
              <a:ext uri="{FF2B5EF4-FFF2-40B4-BE49-F238E27FC236}">
                <a16:creationId xmlns:a16="http://schemas.microsoft.com/office/drawing/2014/main" id="{B1EFDDA6-D94B-49D8-A8A9-CA1A5CD4CBA6}"/>
              </a:ext>
            </a:extLst>
          </p:cNvPr>
          <p:cNvGraphicFramePr>
            <a:graphicFrameLocks noGrp="1"/>
          </p:cNvGraphicFramePr>
          <p:nvPr>
            <p:extLst>
              <p:ext uri="{D42A27DB-BD31-4B8C-83A1-F6EECF244321}">
                <p14:modId xmlns:p14="http://schemas.microsoft.com/office/powerpoint/2010/main" val="1745021970"/>
              </p:ext>
            </p:extLst>
          </p:nvPr>
        </p:nvGraphicFramePr>
        <p:xfrm>
          <a:off x="395536" y="771550"/>
          <a:ext cx="8208912" cy="3833114"/>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448769162"/>
                    </a:ext>
                  </a:extLst>
                </a:gridCol>
                <a:gridCol w="1584176">
                  <a:extLst>
                    <a:ext uri="{9D8B030D-6E8A-4147-A177-3AD203B41FA5}">
                      <a16:colId xmlns:a16="http://schemas.microsoft.com/office/drawing/2014/main" val="4002709267"/>
                    </a:ext>
                  </a:extLst>
                </a:gridCol>
                <a:gridCol w="4824536">
                  <a:extLst>
                    <a:ext uri="{9D8B030D-6E8A-4147-A177-3AD203B41FA5}">
                      <a16:colId xmlns:a16="http://schemas.microsoft.com/office/drawing/2014/main" val="3805853451"/>
                    </a:ext>
                  </a:extLst>
                </a:gridCol>
                <a:gridCol w="1440160">
                  <a:extLst>
                    <a:ext uri="{9D8B030D-6E8A-4147-A177-3AD203B41FA5}">
                      <a16:colId xmlns:a16="http://schemas.microsoft.com/office/drawing/2014/main" val="2155645719"/>
                    </a:ext>
                  </a:extLst>
                </a:gridCol>
              </a:tblGrid>
              <a:tr h="370840">
                <a:tc>
                  <a:txBody>
                    <a:bodyPr/>
                    <a:lstStyle/>
                    <a:p>
                      <a:pPr algn="ctr">
                        <a:lnSpc>
                          <a:spcPct val="115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Nazwa</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Definicja kryterium</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Opis </a:t>
                      </a: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znaczenia </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424928"/>
                  </a:ext>
                </a:extLst>
              </a:tr>
              <a:tr h="728705">
                <a:tc>
                  <a:txBody>
                    <a:bodyPr/>
                    <a:lstStyle/>
                    <a:p>
                      <a:r>
                        <a:rPr lang="pl-PL" sz="1100" dirty="0">
                          <a:effectLst/>
                          <a:latin typeface="Calibri" panose="020F0502020204030204" pitchFamily="34" charset="0"/>
                          <a:ea typeface="Calibri" panose="020F0502020204030204" pitchFamily="34" charset="0"/>
                          <a:cs typeface="Times New Roman" panose="02020603050405020304" pitchFamily="18" charset="0"/>
                        </a:rPr>
                        <a:t>6.</a:t>
                      </a:r>
                      <a:endParaRPr lang="pl-PL" dirty="0"/>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Arial" panose="020B0604020202020204" pitchFamily="34" charset="0"/>
                        </a:rPr>
                        <a:t>Efektem szkolenia jest uzyskanie kwalifikacji lub nabycie kompetencji, w rozumieniu </a:t>
                      </a:r>
                      <a:r>
                        <a:rPr lang="pl-PL" sz="1100" i="1" dirty="0">
                          <a:effectLst/>
                          <a:latin typeface="Calibri" panose="020F0502020204030204" pitchFamily="34" charset="0"/>
                          <a:ea typeface="Calibri" panose="020F0502020204030204" pitchFamily="34" charset="0"/>
                          <a:cs typeface="Arial" panose="020B0604020202020204" pitchFamily="34" charset="0"/>
                        </a:rPr>
                        <a:t>Wytycznych w zakresie monitorowania postępu rzeczowego realizacji programów operacyjnych na lata 2014-2020</a:t>
                      </a:r>
                      <a:r>
                        <a:rPr lang="pl-PL" sz="1100" dirty="0">
                          <a:effectLst/>
                          <a:latin typeface="Calibri" panose="020F0502020204030204" pitchFamily="34" charset="0"/>
                          <a:ea typeface="Calibri" panose="020F0502020204030204" pitchFamily="34" charset="0"/>
                          <a:cs typeface="Arial" panose="020B0604020202020204" pitchFamily="34"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100" dirty="0">
                          <a:effectLst/>
                          <a:latin typeface="Calibri" panose="020F0502020204030204" pitchFamily="34" charset="0"/>
                          <a:ea typeface="Calibri" panose="020F0502020204030204" pitchFamily="34" charset="0"/>
                          <a:cs typeface="Arial" panose="020B0604020202020204" pitchFamily="34" charset="0"/>
                        </a:rPr>
                        <a:t>Kryterium dotyczy projektu realizującego wsparcie szkoleniowe.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Ocena spełniania kryterium polega na przypisaniu mu wartości logicznych „tak” lub „nie” albo stwierdzeniu, że kryterium „nie dotyczy” danego projektu.</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100" dirty="0">
                          <a:effectLst/>
                          <a:latin typeface="Calibri" panose="020F0502020204030204" pitchFamily="34" charset="0"/>
                          <a:ea typeface="Calibri" panose="020F0502020204030204" pitchFamily="34" charset="0"/>
                          <a:cs typeface="Arial" panose="020B0604020202020204" pitchFamily="34" charset="0"/>
                        </a:rPr>
                        <a:t>Wprowadzenie kryterium ma na celu – zgodnie z </a:t>
                      </a:r>
                      <a:r>
                        <a:rPr lang="pl-PL" sz="1100" i="1" dirty="0">
                          <a:effectLst/>
                          <a:latin typeface="Calibri" panose="020F0502020204030204" pitchFamily="34" charset="0"/>
                          <a:ea typeface="Calibri" panose="020F0502020204030204" pitchFamily="34" charset="0"/>
                          <a:cs typeface="Arial" panose="020B0604020202020204" pitchFamily="34" charset="0"/>
                        </a:rPr>
                        <a:t>Wytycznymi w zakresie realizacji przedsięwzięć z udziałem środków EFS w obszarze rynku pracy na lata 2014-2020</a:t>
                      </a:r>
                      <a:r>
                        <a:rPr lang="pl-PL" sz="1100" dirty="0">
                          <a:effectLst/>
                          <a:latin typeface="Calibri" panose="020F0502020204030204" pitchFamily="34" charset="0"/>
                          <a:ea typeface="Calibri" panose="020F0502020204030204" pitchFamily="34" charset="0"/>
                          <a:cs typeface="Arial" panose="020B0604020202020204" pitchFamily="34" charset="0"/>
                        </a:rPr>
                        <a:t> - zapewnienie wysokiej jakości i efektywności wsparcia poprzez zapewnienie mechanizmów gwarantujących, że </a:t>
                      </a:r>
                      <a:r>
                        <a:rPr lang="pl-PL" sz="1100" u="sng" dirty="0">
                          <a:effectLst/>
                          <a:latin typeface="Calibri" panose="020F0502020204030204" pitchFamily="34" charset="0"/>
                          <a:ea typeface="Calibri" panose="020F0502020204030204" pitchFamily="34" charset="0"/>
                          <a:cs typeface="Arial" panose="020B0604020202020204" pitchFamily="34" charset="0"/>
                        </a:rPr>
                        <a:t>każde zrealizowane w ramach projektu szkolenie będzie prowadziło do uzyskania kwalifikacji lub nabycia kompetencji</a:t>
                      </a:r>
                      <a:r>
                        <a:rPr lang="pl-PL" sz="1100" dirty="0">
                          <a:effectLst/>
                          <a:latin typeface="Calibri" panose="020F0502020204030204" pitchFamily="34" charset="0"/>
                          <a:ea typeface="Calibri" panose="020F0502020204030204" pitchFamily="34" charset="0"/>
                          <a:cs typeface="Arial" panose="020B0604020202020204" pitchFamily="34" charset="0"/>
                        </a:rPr>
                        <a:t>. Uzyskanie kwalifikacji i nabycie kompetencji powinno być każdorazowo zweryfikowane poprzez przeprowadzenie odpowiedniego sprawdzenia przyswojonej wiedzy, umiejętności i kompetencji społecznych (np. w formie egzaminu). Ponadto powinno być to potwierdzone odpowiednim dokumentem, wskazującym co najmniej efekty uczenia się, które dana osoba osiągnęła w ramach szkolenia.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100" dirty="0">
                          <a:effectLst/>
                          <a:latin typeface="Calibri" panose="020F0502020204030204" pitchFamily="34" charset="0"/>
                          <a:ea typeface="Calibri" panose="020F0502020204030204" pitchFamily="34" charset="0"/>
                          <a:cs typeface="Arial" panose="020B0604020202020204" pitchFamily="34" charset="0"/>
                        </a:rPr>
                        <a:t>Poprzez </a:t>
                      </a:r>
                      <a:r>
                        <a:rPr lang="pl-PL" sz="1100" u="sng" dirty="0">
                          <a:effectLst/>
                          <a:latin typeface="Calibri" panose="020F0502020204030204" pitchFamily="34" charset="0"/>
                          <a:ea typeface="Calibri" panose="020F0502020204030204" pitchFamily="34" charset="0"/>
                          <a:cs typeface="Arial" panose="020B0604020202020204" pitchFamily="34" charset="0"/>
                        </a:rPr>
                        <a:t>uzyskanie kwalifikacji</a:t>
                      </a:r>
                      <a:r>
                        <a:rPr lang="pl-PL" sz="1100" dirty="0">
                          <a:effectLst/>
                          <a:latin typeface="Calibri" panose="020F0502020204030204" pitchFamily="34" charset="0"/>
                          <a:ea typeface="Calibri" panose="020F0502020204030204" pitchFamily="34" charset="0"/>
                          <a:cs typeface="Arial" panose="020B0604020202020204" pitchFamily="34" charset="0"/>
                        </a:rPr>
                        <a:t> należy rozumieć formalny wynik oceny i walidacji, który uzyskuje się w sytuacji, kiedy właściwy organ uznaje, że dana osoba osiągnęła </a:t>
                      </a:r>
                      <a:r>
                        <a:rPr lang="x-none" sz="800" dirty="0">
                          <a:effectLst/>
                          <a:latin typeface="Calibri" panose="020F0502020204030204" pitchFamily="34" charset="0"/>
                          <a:ea typeface="Calibri" panose="020F0502020204030204" pitchFamily="34" charset="0"/>
                          <a:cs typeface="Times New Roman" panose="02020603050405020304" pitchFamily="18" charset="0"/>
                        </a:rPr>
                        <a:t> </a:t>
                      </a:r>
                      <a:r>
                        <a:rPr lang="pl-PL" sz="1100" dirty="0">
                          <a:effectLst/>
                          <a:latin typeface="Calibri" panose="020F0502020204030204" pitchFamily="34" charset="0"/>
                          <a:ea typeface="Calibri" panose="020F0502020204030204" pitchFamily="34" charset="0"/>
                          <a:cs typeface="Arial" panose="020B0604020202020204" pitchFamily="34" charset="0"/>
                        </a:rPr>
                        <a:t>efekty uczenia się spełniające określone standardy (patrz załącznik nr 8 do </a:t>
                      </a:r>
                      <a:r>
                        <a:rPr lang="pl-PL" sz="1100" i="1" dirty="0">
                          <a:effectLst/>
                          <a:latin typeface="Calibri" panose="020F0502020204030204" pitchFamily="34" charset="0"/>
                          <a:ea typeface="Calibri" panose="020F0502020204030204" pitchFamily="34" charset="0"/>
                          <a:cs typeface="Arial" panose="020B0604020202020204" pitchFamily="34" charset="0"/>
                        </a:rPr>
                        <a:t>Wytycznych w zakresie monitorowania postępu rzeczowego realizacji programów operacyjnych na lata 2014 – 2020</a:t>
                      </a:r>
                      <a:r>
                        <a:rPr lang="pl-PL" sz="1100" dirty="0">
                          <a:effectLst/>
                          <a:latin typeface="Calibri" panose="020F0502020204030204" pitchFamily="34" charset="0"/>
                          <a:ea typeface="Calibri" panose="020F0502020204030204" pitchFamily="34" charset="0"/>
                          <a:cs typeface="Arial" panose="020B0604020202020204" pitchFamily="34" charset="0"/>
                        </a:rPr>
                        <a:t>).</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Spełnienie kryterium jest konieczne do przyznania dofinansowania. Projekty niespełniające kryterium kierowane są do poprawy lub uzupełnienia.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855691"/>
                  </a:ext>
                </a:extLst>
              </a:tr>
            </a:tbl>
          </a:graphicData>
        </a:graphic>
      </p:graphicFrame>
    </p:spTree>
    <p:extLst>
      <p:ext uri="{BB962C8B-B14F-4D97-AF65-F5344CB8AC3E}">
        <p14:creationId xmlns:p14="http://schemas.microsoft.com/office/powerpoint/2010/main" val="229449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Kryteria dopuszczające szczególne</a:t>
            </a:r>
          </a:p>
        </p:txBody>
      </p:sp>
      <p:graphicFrame>
        <p:nvGraphicFramePr>
          <p:cNvPr id="11" name="Tabela 11">
            <a:extLst>
              <a:ext uri="{FF2B5EF4-FFF2-40B4-BE49-F238E27FC236}">
                <a16:creationId xmlns:a16="http://schemas.microsoft.com/office/drawing/2014/main" id="{B1EFDDA6-D94B-49D8-A8A9-CA1A5CD4CBA6}"/>
              </a:ext>
            </a:extLst>
          </p:cNvPr>
          <p:cNvGraphicFramePr>
            <a:graphicFrameLocks noGrp="1"/>
          </p:cNvGraphicFramePr>
          <p:nvPr>
            <p:extLst>
              <p:ext uri="{D42A27DB-BD31-4B8C-83A1-F6EECF244321}">
                <p14:modId xmlns:p14="http://schemas.microsoft.com/office/powerpoint/2010/main" val="3580731114"/>
              </p:ext>
            </p:extLst>
          </p:nvPr>
        </p:nvGraphicFramePr>
        <p:xfrm>
          <a:off x="395536" y="771550"/>
          <a:ext cx="8189232" cy="4219702"/>
        </p:xfrm>
        <a:graphic>
          <a:graphicData uri="http://schemas.openxmlformats.org/drawingml/2006/table">
            <a:tbl>
              <a:tblPr firstRow="1" bandRow="1">
                <a:tableStyleId>{5C22544A-7EE6-4342-B048-85BDC9FD1C3A}</a:tableStyleId>
              </a:tblPr>
              <a:tblGrid>
                <a:gridCol w="340360">
                  <a:extLst>
                    <a:ext uri="{9D8B030D-6E8A-4147-A177-3AD203B41FA5}">
                      <a16:colId xmlns:a16="http://schemas.microsoft.com/office/drawing/2014/main" val="448769162"/>
                    </a:ext>
                  </a:extLst>
                </a:gridCol>
                <a:gridCol w="1584176">
                  <a:extLst>
                    <a:ext uri="{9D8B030D-6E8A-4147-A177-3AD203B41FA5}">
                      <a16:colId xmlns:a16="http://schemas.microsoft.com/office/drawing/2014/main" val="4002709267"/>
                    </a:ext>
                  </a:extLst>
                </a:gridCol>
                <a:gridCol w="4824536">
                  <a:extLst>
                    <a:ext uri="{9D8B030D-6E8A-4147-A177-3AD203B41FA5}">
                      <a16:colId xmlns:a16="http://schemas.microsoft.com/office/drawing/2014/main" val="3805853451"/>
                    </a:ext>
                  </a:extLst>
                </a:gridCol>
                <a:gridCol w="1440160">
                  <a:extLst>
                    <a:ext uri="{9D8B030D-6E8A-4147-A177-3AD203B41FA5}">
                      <a16:colId xmlns:a16="http://schemas.microsoft.com/office/drawing/2014/main" val="2155645719"/>
                    </a:ext>
                  </a:extLst>
                </a:gridCol>
              </a:tblGrid>
              <a:tr h="370840">
                <a:tc>
                  <a:txBody>
                    <a:bodyPr/>
                    <a:lstStyle/>
                    <a:p>
                      <a:pPr algn="ctr">
                        <a:lnSpc>
                          <a:spcPct val="115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Nazwa</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Definicja kryterium</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Opis </a:t>
                      </a: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znaczenia </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424928"/>
                  </a:ext>
                </a:extLst>
              </a:tr>
              <a:tr h="728705">
                <a:tc>
                  <a:txBody>
                    <a:bodyPr/>
                    <a:lstStyle/>
                    <a:p>
                      <a:endParaRPr lang="pl-PL" dirty="0"/>
                    </a:p>
                  </a:txBody>
                  <a:tcPr marL="68580" marR="68580" marT="0" marB="0"/>
                </a:tc>
                <a:tc>
                  <a:txBody>
                    <a:bodyPr/>
                    <a:lstStyle/>
                    <a:p>
                      <a:pPr algn="just">
                        <a:lnSpc>
                          <a:spcPct val="115000"/>
                        </a:lnSpc>
                        <a:spcAft>
                          <a:spcPts val="0"/>
                        </a:spcAft>
                      </a:pP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000" u="sng" dirty="0">
                          <a:effectLst/>
                          <a:latin typeface="Calibri" panose="020F0502020204030204" pitchFamily="34" charset="0"/>
                          <a:ea typeface="Calibri" panose="020F0502020204030204" pitchFamily="34" charset="0"/>
                          <a:cs typeface="Arial" panose="020B0604020202020204" pitchFamily="34" charset="0"/>
                        </a:rPr>
                        <a:t>Nabycie kompetencji</a:t>
                      </a:r>
                      <a:r>
                        <a:rPr lang="pl-PL" sz="1000" dirty="0">
                          <a:effectLst/>
                          <a:latin typeface="Calibri" panose="020F0502020204030204" pitchFamily="34" charset="0"/>
                          <a:ea typeface="Calibri" panose="020F0502020204030204" pitchFamily="34" charset="0"/>
                          <a:cs typeface="Arial" panose="020B0604020202020204" pitchFamily="34" charset="0"/>
                        </a:rPr>
                        <a:t> odbywać się będzie zgodnie z </a:t>
                      </a:r>
                      <a:r>
                        <a:rPr lang="pl-PL" sz="1000" i="1" dirty="0">
                          <a:effectLst/>
                          <a:latin typeface="Calibri" panose="020F0502020204030204" pitchFamily="34" charset="0"/>
                          <a:ea typeface="Calibri" panose="020F0502020204030204" pitchFamily="34" charset="0"/>
                          <a:cs typeface="Arial" panose="020B0604020202020204" pitchFamily="34" charset="0"/>
                        </a:rPr>
                        <a:t>Wytycznymi w zakresie monitorowania postępu rzeczowego realizacji programów operacyjnych na lata 2014 - 2020</a:t>
                      </a:r>
                      <a:r>
                        <a:rPr lang="pl-PL" sz="1000" dirty="0">
                          <a:effectLst/>
                          <a:latin typeface="Calibri" panose="020F0502020204030204" pitchFamily="34" charset="0"/>
                          <a:ea typeface="Calibri" panose="020F0502020204030204" pitchFamily="34" charset="0"/>
                          <a:cs typeface="Arial" panose="020B0604020202020204" pitchFamily="34" charset="0"/>
                        </a:rPr>
                        <a:t> (załącznik nr 2 Wspólna lista wskaźników kluczowych – definicja wskaźnika dotycząca kompetencji). Fakt nabycia kompetencji będzie weryfikowany w ramach następujących etapów:</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000" dirty="0">
                          <a:effectLst/>
                          <a:latin typeface="Calibri" panose="020F0502020204030204" pitchFamily="34" charset="0"/>
                          <a:ea typeface="Calibri" panose="020F0502020204030204" pitchFamily="34" charset="0"/>
                          <a:cs typeface="Arial" panose="020B0604020202020204" pitchFamily="34" charset="0"/>
                        </a:rPr>
                        <a:t>- ETAP I – Zakres – zdefiniowanie w ramach wniosku o dofinansowanie grupy docelowej do objęcia wsparciem oraz wybranie obszaru interwencji EFS, który będzie poddany ocenie;</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000" dirty="0">
                          <a:effectLst/>
                          <a:latin typeface="Calibri" panose="020F0502020204030204" pitchFamily="34" charset="0"/>
                          <a:ea typeface="Calibri" panose="020F0502020204030204" pitchFamily="34" charset="0"/>
                          <a:cs typeface="Arial" panose="020B0604020202020204" pitchFamily="34" charset="0"/>
                        </a:rPr>
                        <a:t>- ETAP II – Wzorzec – określony przed rozpoczęciem form wsparcia i zrealizowany w projekcie standard wymagań, tj. efektów uczenia się, które osiągną uczestnicy w wyniku przeprowadzonych działań projektowych,</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000" dirty="0">
                          <a:effectLst/>
                          <a:latin typeface="Calibri" panose="020F0502020204030204" pitchFamily="34" charset="0"/>
                          <a:ea typeface="Calibri" panose="020F0502020204030204" pitchFamily="34" charset="0"/>
                          <a:cs typeface="Arial" panose="020B0604020202020204" pitchFamily="34" charset="0"/>
                        </a:rPr>
                        <a:t>- ETAP III – Ocena – przeprowadzenie weryfikacji na podstawie opracowanych kryteriów oceny po zakończeniu wsparcia udzielanego danej osobie (np. egzamin, test, rozmowa oceniająca, etc.);</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000" dirty="0">
                          <a:effectLst/>
                          <a:latin typeface="Calibri" panose="020F0502020204030204" pitchFamily="34" charset="0"/>
                          <a:ea typeface="Calibri" panose="020F0502020204030204" pitchFamily="34" charset="0"/>
                          <a:cs typeface="Arial" panose="020B0604020202020204" pitchFamily="34" charset="0"/>
                        </a:rPr>
                        <a:t>- ETAP IV – Porównanie – porównanie uzyskanych wyników etapu III (Ocena) z przyjętymi wymaganiami (określonymi na etapie II efektami uczenia się) po zakończeniu wsparcia udzielonego danej osobie.</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000" dirty="0">
                          <a:effectLst/>
                          <a:latin typeface="Calibri" panose="020F0502020204030204" pitchFamily="34" charset="0"/>
                          <a:ea typeface="Calibri" panose="020F0502020204030204" pitchFamily="34" charset="0"/>
                          <a:cs typeface="Arial" panose="020B0604020202020204" pitchFamily="34" charset="0"/>
                        </a:rPr>
                        <a:t>Kompetencja to wyodrębniony zestaw </a:t>
                      </a:r>
                      <a:r>
                        <a:rPr lang="x-none" sz="1000" dirty="0">
                          <a:effectLst/>
                          <a:latin typeface="Calibri" panose="020F0502020204030204" pitchFamily="34" charset="0"/>
                          <a:ea typeface="Calibri" panose="020F0502020204030204" pitchFamily="34" charset="0"/>
                          <a:cs typeface="Times New Roman" panose="02020603050405020304" pitchFamily="18" charset="0"/>
                        </a:rPr>
                        <a:t> </a:t>
                      </a:r>
                      <a:r>
                        <a:rPr lang="pl-PL" sz="1000" dirty="0">
                          <a:effectLst/>
                          <a:latin typeface="Calibri" panose="020F0502020204030204" pitchFamily="34" charset="0"/>
                          <a:ea typeface="Calibri" panose="020F0502020204030204" pitchFamily="34" charset="0"/>
                          <a:cs typeface="Arial" panose="020B0604020202020204" pitchFamily="34" charset="0"/>
                        </a:rPr>
                        <a:t>efektów uczenia się/kształcenia. Opis kompetencji zawiera jasno określone warunki, które powinien spełniać uczestnik projektu ubiegający się o nabycie kompetencji, tj. wyczerpującą informację o efektach uczenia się dla danej kompetencji oraz kryteria i metody ich weryfikacji.</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000" u="sng" dirty="0">
                          <a:effectLst/>
                          <a:latin typeface="Calibri" panose="020F0502020204030204" pitchFamily="34" charset="0"/>
                          <a:ea typeface="Calibri" panose="020F0502020204030204" pitchFamily="34" charset="0"/>
                          <a:cs typeface="Arial" panose="020B0604020202020204" pitchFamily="34" charset="0"/>
                        </a:rPr>
                        <a:t>Wykazywać należy wyłącznie kwalifikacje/kompetencje osiągnięte </a:t>
                      </a:r>
                      <a:r>
                        <a:rPr lang="pl-PL" sz="1000" dirty="0">
                          <a:effectLst/>
                          <a:latin typeface="Calibri" panose="020F0502020204030204" pitchFamily="34" charset="0"/>
                          <a:ea typeface="Calibri" panose="020F0502020204030204" pitchFamily="34" charset="0"/>
                          <a:cs typeface="Arial" panose="020B0604020202020204" pitchFamily="34" charset="0"/>
                        </a:rPr>
                        <a:t>w wyniku interwencji Europejskiego Funduszu Społecznego.</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000" dirty="0">
                          <a:effectLst/>
                          <a:latin typeface="Calibri" panose="020F0502020204030204" pitchFamily="34" charset="0"/>
                          <a:ea typeface="Calibri" panose="020F0502020204030204" pitchFamily="34" charset="0"/>
                          <a:cs typeface="Arial" panose="020B0604020202020204" pitchFamily="34" charset="0"/>
                        </a:rPr>
                        <a:t>Spełnienie danego kryterium zostanie zweryfikowane na podstawie treści wniosku.</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855691"/>
                  </a:ext>
                </a:extLst>
              </a:tr>
            </a:tbl>
          </a:graphicData>
        </a:graphic>
      </p:graphicFrame>
    </p:spTree>
    <p:extLst>
      <p:ext uri="{BB962C8B-B14F-4D97-AF65-F5344CB8AC3E}">
        <p14:creationId xmlns:p14="http://schemas.microsoft.com/office/powerpoint/2010/main" val="3282886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Kryteria dopuszczające szczególne</a:t>
            </a:r>
          </a:p>
        </p:txBody>
      </p:sp>
      <p:graphicFrame>
        <p:nvGraphicFramePr>
          <p:cNvPr id="11" name="Tabela 11">
            <a:extLst>
              <a:ext uri="{FF2B5EF4-FFF2-40B4-BE49-F238E27FC236}">
                <a16:creationId xmlns:a16="http://schemas.microsoft.com/office/drawing/2014/main" id="{B1EFDDA6-D94B-49D8-A8A9-CA1A5CD4CBA6}"/>
              </a:ext>
            </a:extLst>
          </p:cNvPr>
          <p:cNvGraphicFramePr>
            <a:graphicFrameLocks noGrp="1"/>
          </p:cNvGraphicFramePr>
          <p:nvPr>
            <p:extLst>
              <p:ext uri="{D42A27DB-BD31-4B8C-83A1-F6EECF244321}">
                <p14:modId xmlns:p14="http://schemas.microsoft.com/office/powerpoint/2010/main" val="4020123848"/>
              </p:ext>
            </p:extLst>
          </p:nvPr>
        </p:nvGraphicFramePr>
        <p:xfrm>
          <a:off x="395536" y="771550"/>
          <a:ext cx="8208912" cy="3254756"/>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448769162"/>
                    </a:ext>
                  </a:extLst>
                </a:gridCol>
                <a:gridCol w="1584176">
                  <a:extLst>
                    <a:ext uri="{9D8B030D-6E8A-4147-A177-3AD203B41FA5}">
                      <a16:colId xmlns:a16="http://schemas.microsoft.com/office/drawing/2014/main" val="4002709267"/>
                    </a:ext>
                  </a:extLst>
                </a:gridCol>
                <a:gridCol w="4824536">
                  <a:extLst>
                    <a:ext uri="{9D8B030D-6E8A-4147-A177-3AD203B41FA5}">
                      <a16:colId xmlns:a16="http://schemas.microsoft.com/office/drawing/2014/main" val="3805853451"/>
                    </a:ext>
                  </a:extLst>
                </a:gridCol>
                <a:gridCol w="1440160">
                  <a:extLst>
                    <a:ext uri="{9D8B030D-6E8A-4147-A177-3AD203B41FA5}">
                      <a16:colId xmlns:a16="http://schemas.microsoft.com/office/drawing/2014/main" val="2155645719"/>
                    </a:ext>
                  </a:extLst>
                </a:gridCol>
              </a:tblGrid>
              <a:tr h="370840">
                <a:tc>
                  <a:txBody>
                    <a:bodyPr/>
                    <a:lstStyle/>
                    <a:p>
                      <a:pPr algn="ctr">
                        <a:lnSpc>
                          <a:spcPct val="115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Nazwa</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Definicja kryterium</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Opis </a:t>
                      </a: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znaczenia </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424928"/>
                  </a:ext>
                </a:extLst>
              </a:tr>
              <a:tr h="728705">
                <a:tc>
                  <a:txBody>
                    <a:bodyPr/>
                    <a:lstStyle/>
                    <a:p>
                      <a:r>
                        <a:rPr lang="pl-PL" sz="1100" dirty="0">
                          <a:effectLst/>
                          <a:latin typeface="Calibri" panose="020F0502020204030204" pitchFamily="34" charset="0"/>
                          <a:ea typeface="Calibri" panose="020F0502020204030204" pitchFamily="34" charset="0"/>
                          <a:cs typeface="Times New Roman" panose="02020603050405020304" pitchFamily="18" charset="0"/>
                        </a:rPr>
                        <a:t>7.</a:t>
                      </a:r>
                      <a:endParaRPr lang="pl-PL" dirty="0"/>
                    </a:p>
                  </a:txBody>
                  <a:tcPr marL="68580" marR="68580" marT="0" marB="0"/>
                </a:tc>
                <a:tc>
                  <a:txBody>
                    <a:bodyPr/>
                    <a:lstStyle/>
                    <a:p>
                      <a:pPr algn="l">
                        <a:lnSpc>
                          <a:spcPct val="115000"/>
                        </a:lnSpc>
                        <a:spcAft>
                          <a:spcPts val="0"/>
                        </a:spcAft>
                      </a:pPr>
                      <a:r>
                        <a:rPr lang="pl-PL" sz="1100">
                          <a:effectLst/>
                          <a:latin typeface="Calibri" panose="020F0502020204030204" pitchFamily="34" charset="0"/>
                          <a:ea typeface="Calibri" panose="020F0502020204030204" pitchFamily="34" charset="0"/>
                          <a:cs typeface="Arial" panose="020B0604020202020204" pitchFamily="34" charset="0"/>
                        </a:rPr>
                        <a:t>Beneficjent zapewnia możliwość skorzystania ze wsparcia byłym uczestnikom projektów z zakresu włączenia społecznego realizowanych w ramach celu tematycznego 9 w RPOWP oraz współpracuje w tym zakresie z działającymi na obszarze realizacji projektu instytucjami pomocy i integracji społecznej.</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Ocena spełniania kryterium polega na przypisaniu mu wartości logicznych „tak” lub „nie”.</a:t>
                      </a:r>
                      <a:r>
                        <a:rPr lang="x-none" sz="800"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100" dirty="0">
                          <a:effectLst/>
                          <a:latin typeface="Calibri" panose="020F0502020204030204" pitchFamily="34" charset="0"/>
                          <a:ea typeface="Calibri" panose="020F0502020204030204" pitchFamily="34" charset="0"/>
                          <a:cs typeface="Arial" panose="020B0604020202020204" pitchFamily="34" charset="0"/>
                        </a:rPr>
                        <a:t>Kryterium ma na celu koncentrację wsparcia na osobach znajdujących się w niekorzystnej sytuacji na rynku pracy. Spełnienie danego kryterium zostanie zweryfikowane na podstawie treści wniosku.</a:t>
                      </a:r>
                      <a:r>
                        <a:rPr lang="pl-PL" sz="1100" dirty="0">
                          <a:effectLst/>
                          <a:latin typeface="Calibri" panose="020F0502020204030204" pitchFamily="34" charset="0"/>
                          <a:ea typeface="Calibri" panose="020F0502020204030204" pitchFamily="34" charset="0"/>
                          <a:cs typeface="Times New Roman" panose="02020603050405020304" pitchFamily="18" charset="0"/>
                        </a:rPr>
                        <a:t> </a:t>
                      </a:r>
                      <a:r>
                        <a:rPr lang="pl-PL" sz="1100" dirty="0">
                          <a:effectLst/>
                          <a:latin typeface="Calibri" panose="020F0502020204030204" pitchFamily="34" charset="0"/>
                          <a:ea typeface="Calibri" panose="020F0502020204030204" pitchFamily="34" charset="0"/>
                          <a:cs typeface="Arial" panose="020B0604020202020204" pitchFamily="34" charset="0"/>
                        </a:rPr>
                        <a:t>Celem zapewnienia możliwości skorzystania ze wsparcia byłym uczestnikom projektów z zakresu włączenia społecznego w ramach CT 9 w RPOWP beneficjent powinien podjąć współpracę z beneficjentami projektów CT9 </a:t>
                      </a:r>
                      <a:r>
                        <a:rPr lang="pl-PL" sz="1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m.in. poprzez poinformowanie o realizacji projektu instytucji pomocy i integracji społecznej funkcjonujących na terenie realizacji projektu np. poprzez zamieszczenie informacji o realizacji projektu na swojej stronie internetowej, spotkania formalne lub nieformalne z instytucjami realizującymi wsparcie, itp. </a:t>
                      </a:r>
                      <a:r>
                        <a:rPr lang="x-none" sz="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pl-PL" sz="1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Projektodawca jest zobligowany do wskazania we wniosku o dofinansowanie jako minimum opisu sposobu spełnienia niniejszego kryterium, tj. przedstawienie zakresu współpracy.</a:t>
                      </a:r>
                      <a:endParaRPr lang="pl-PL"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Spełnienie kryterium jest konieczne do przyznania dofinansowania. Projekty niespełniające kryterium kierowane są do poprawy lub uzupełnienia.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855691"/>
                  </a:ext>
                </a:extLst>
              </a:tr>
            </a:tbl>
          </a:graphicData>
        </a:graphic>
      </p:graphicFrame>
    </p:spTree>
    <p:extLst>
      <p:ext uri="{BB962C8B-B14F-4D97-AF65-F5344CB8AC3E}">
        <p14:creationId xmlns:p14="http://schemas.microsoft.com/office/powerpoint/2010/main" val="2443563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Kryteria dopuszczające szczególne</a:t>
            </a:r>
          </a:p>
        </p:txBody>
      </p:sp>
      <p:graphicFrame>
        <p:nvGraphicFramePr>
          <p:cNvPr id="11" name="Tabela 11">
            <a:extLst>
              <a:ext uri="{FF2B5EF4-FFF2-40B4-BE49-F238E27FC236}">
                <a16:creationId xmlns:a16="http://schemas.microsoft.com/office/drawing/2014/main" id="{B1EFDDA6-D94B-49D8-A8A9-CA1A5CD4CBA6}"/>
              </a:ext>
            </a:extLst>
          </p:cNvPr>
          <p:cNvGraphicFramePr>
            <a:graphicFrameLocks noGrp="1"/>
          </p:cNvGraphicFramePr>
          <p:nvPr>
            <p:extLst>
              <p:ext uri="{D42A27DB-BD31-4B8C-83A1-F6EECF244321}">
                <p14:modId xmlns:p14="http://schemas.microsoft.com/office/powerpoint/2010/main" val="4106859654"/>
              </p:ext>
            </p:extLst>
          </p:nvPr>
        </p:nvGraphicFramePr>
        <p:xfrm>
          <a:off x="395536" y="771550"/>
          <a:ext cx="8208912" cy="3254756"/>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448769162"/>
                    </a:ext>
                  </a:extLst>
                </a:gridCol>
                <a:gridCol w="2232248">
                  <a:extLst>
                    <a:ext uri="{9D8B030D-6E8A-4147-A177-3AD203B41FA5}">
                      <a16:colId xmlns:a16="http://schemas.microsoft.com/office/drawing/2014/main" val="4002709267"/>
                    </a:ext>
                  </a:extLst>
                </a:gridCol>
                <a:gridCol w="4176464">
                  <a:extLst>
                    <a:ext uri="{9D8B030D-6E8A-4147-A177-3AD203B41FA5}">
                      <a16:colId xmlns:a16="http://schemas.microsoft.com/office/drawing/2014/main" val="3805853451"/>
                    </a:ext>
                  </a:extLst>
                </a:gridCol>
                <a:gridCol w="1440160">
                  <a:extLst>
                    <a:ext uri="{9D8B030D-6E8A-4147-A177-3AD203B41FA5}">
                      <a16:colId xmlns:a16="http://schemas.microsoft.com/office/drawing/2014/main" val="2155645719"/>
                    </a:ext>
                  </a:extLst>
                </a:gridCol>
              </a:tblGrid>
              <a:tr h="370840">
                <a:tc>
                  <a:txBody>
                    <a:bodyPr/>
                    <a:lstStyle/>
                    <a:p>
                      <a:pPr algn="ctr">
                        <a:lnSpc>
                          <a:spcPct val="115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Nazwa</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Definicja kryterium</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Opis </a:t>
                      </a:r>
                      <a:r>
                        <a:rPr lang="pl-P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znaczenia </a:t>
                      </a:r>
                      <a:r>
                        <a:rPr lang="pl-P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kryterium</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424928"/>
                  </a:ext>
                </a:extLst>
              </a:tr>
              <a:tr h="728705">
                <a:tc>
                  <a:txBody>
                    <a:bodyPr/>
                    <a:lstStyle/>
                    <a:p>
                      <a:pPr algn="just">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8.</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Arial" panose="020B0604020202020204" pitchFamily="34" charset="0"/>
                        </a:rPr>
                        <a:t>W przypadku objęcia wsparciem bezrobotnych mężczyzn w wieku 30-49 lat, którzy jednocześnie nie należą do osób z niepełnosprawnościami, osób długotrwale bezrobotnych oraz osób o niskich kwalifikacjach, udzielone wsparcie ma prowadzić do podwyższenia lub nabycia nowych kwalifikacji czy kompetencji lub utrzymania i formalnego potwierdzenia kwalifikacji lub kompetencji uczestnika projektu lub do rozpoczęcia prowadzenia działalności gospodarczej.</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a:effectLst/>
                          <a:latin typeface="Calibri" panose="020F0502020204030204" pitchFamily="34" charset="0"/>
                          <a:ea typeface="Calibri" panose="020F0502020204030204" pitchFamily="34" charset="0"/>
                          <a:cs typeface="Calibri" panose="020F0502020204030204" pitchFamily="34" charset="0"/>
                        </a:rPr>
                        <a:t>Ocena spełniania kryterium polega na przypisaniu mu wartości logicznych „tak” lub „nie” albo stwierdzeniu, że kryterium „nie dotyczy” danego projektu.</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pl-PL" sz="1100">
                          <a:effectLst/>
                          <a:latin typeface="Calibri" panose="020F0502020204030204" pitchFamily="34" charset="0"/>
                          <a:ea typeface="Calibri" panose="020F0502020204030204" pitchFamily="34" charset="0"/>
                          <a:cs typeface="Calibri" panose="020F0502020204030204" pitchFamily="34" charset="0"/>
                        </a:rPr>
                        <a:t>Kryterium służy zwiększeniu efektywności działań realizowanych w ramach projektu, kierowanych do </a:t>
                      </a:r>
                      <a:r>
                        <a:rPr lang="pl-PL" sz="1100">
                          <a:effectLst/>
                          <a:latin typeface="Calibri" panose="020F0502020204030204" pitchFamily="34" charset="0"/>
                          <a:ea typeface="Calibri" panose="020F0502020204030204" pitchFamily="34" charset="0"/>
                          <a:cs typeface="Arial" panose="020B0604020202020204" pitchFamily="34" charset="0"/>
                        </a:rPr>
                        <a:t>bezrobotnych mężczyzn w wieku 30-49 lat, którzy jednocześnie nie należą do osób z niepełnosprawnościami, osób długotrwale bezrobotnych oraz osób o niskich kwalifikacjach</a:t>
                      </a:r>
                      <a:r>
                        <a:rPr lang="pl-PL" sz="1100">
                          <a:effectLst/>
                          <a:latin typeface="Calibri" panose="020F0502020204030204" pitchFamily="34" charset="0"/>
                          <a:ea typeface="Calibri" panose="020F0502020204030204" pitchFamily="34" charset="0"/>
                          <a:cs typeface="Calibri" panose="020F0502020204030204" pitchFamily="34" charset="0"/>
                        </a:rPr>
                        <a:t>. </a:t>
                      </a:r>
                      <a:r>
                        <a:rPr lang="pl-PL" sz="1100">
                          <a:effectLst/>
                          <a:latin typeface="Calibri" panose="020F0502020204030204" pitchFamily="34" charset="0"/>
                          <a:ea typeface="Calibri" panose="020F0502020204030204" pitchFamily="34" charset="0"/>
                          <a:cs typeface="Arial" panose="020B0604020202020204" pitchFamily="34" charset="0"/>
                        </a:rPr>
                        <a:t>Spełnienie danego kryterium zostanie zweryfikowane na podstawie treści wniosku.</a:t>
                      </a:r>
                      <a:r>
                        <a:rPr lang="pl-PL" sz="1100">
                          <a:effectLst/>
                          <a:latin typeface="Calibri" panose="020F0502020204030204" pitchFamily="34" charset="0"/>
                          <a:ea typeface="Calibri" panose="020F0502020204030204" pitchFamily="34" charset="0"/>
                          <a:cs typeface="Times New Roman" panose="02020603050405020304" pitchFamily="18" charset="0"/>
                        </a:rPr>
                        <a:t> </a:t>
                      </a:r>
                      <a:r>
                        <a:rPr lang="pl-PL" sz="1100">
                          <a:effectLst/>
                          <a:latin typeface="Calibri" panose="020F0502020204030204" pitchFamily="34" charset="0"/>
                          <a:ea typeface="Calibri" panose="020F0502020204030204" pitchFamily="34" charset="0"/>
                          <a:cs typeface="Arial" panose="020B0604020202020204" pitchFamily="34" charset="0"/>
                        </a:rPr>
                        <a:t>Projektodawca jest zobligowany do wskazania we wniosku o dofinansowanie jako minimum deklaracji, jednoznacznie wskazującej, iż udzielone w ramach projektu wsparcie dla powyższej grupy mężczyzn będzie prowadzić do podwyższenia lub nabycia nowych kwalifikacji czy kompetencji lub utrzymania i formalnego potwierdzenia kwalifikacji lub kompetencji lub do rozpoczęcia prowadzenia działalności gospodarczej.</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100" dirty="0">
                          <a:effectLst/>
                          <a:latin typeface="Calibri" panose="020F0502020204030204" pitchFamily="34" charset="0"/>
                          <a:ea typeface="Calibri" panose="020F0502020204030204" pitchFamily="34" charset="0"/>
                          <a:cs typeface="Calibri" panose="020F0502020204030204" pitchFamily="34" charset="0"/>
                        </a:rPr>
                        <a:t>Spełnienie kryterium jest konieczne do przyznania dofinansowania. Projekty niespełniające kryterium kierowane są do poprawy lub uzupełnienia.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855691"/>
                  </a:ext>
                </a:extLst>
              </a:tr>
            </a:tbl>
          </a:graphicData>
        </a:graphic>
      </p:graphicFrame>
    </p:spTree>
    <p:extLst>
      <p:ext uri="{BB962C8B-B14F-4D97-AF65-F5344CB8AC3E}">
        <p14:creationId xmlns:p14="http://schemas.microsoft.com/office/powerpoint/2010/main" val="79011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011910"/>
            <a:ext cx="8219256" cy="582713"/>
          </a:xfrm>
        </p:spPr>
        <p:txBody>
          <a:bodyPr>
            <a:normAutofit/>
          </a:bodyPr>
          <a:lstStyle/>
          <a:p>
            <a:pPr marL="11113" indent="0" algn="just">
              <a:lnSpc>
                <a:spcPct val="120000"/>
              </a:lnSpc>
              <a:buNone/>
            </a:pPr>
            <a:endParaRPr lang="pl-PL" sz="1800" b="1" dirty="0">
              <a:solidFill>
                <a:prstClr val="black"/>
              </a:solidFill>
              <a:latin typeface="Garamond" panose="02020404030301010803" pitchFamily="18" charset="0"/>
              <a:cs typeface="Courier New" panose="02070309020205020404" pitchFamily="49" charset="0"/>
            </a:endParaRPr>
          </a:p>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Wskaźniki</a:t>
            </a:r>
          </a:p>
        </p:txBody>
      </p:sp>
      <p:graphicFrame>
        <p:nvGraphicFramePr>
          <p:cNvPr id="2" name="Tabela 3">
            <a:extLst>
              <a:ext uri="{FF2B5EF4-FFF2-40B4-BE49-F238E27FC236}">
                <a16:creationId xmlns:a16="http://schemas.microsoft.com/office/drawing/2014/main" id="{CD3CF63C-11C6-4313-8D39-1379237C5714}"/>
              </a:ext>
            </a:extLst>
          </p:cNvPr>
          <p:cNvGraphicFramePr>
            <a:graphicFrameLocks noGrp="1"/>
          </p:cNvGraphicFramePr>
          <p:nvPr>
            <p:extLst>
              <p:ext uri="{D42A27DB-BD31-4B8C-83A1-F6EECF244321}">
                <p14:modId xmlns:p14="http://schemas.microsoft.com/office/powerpoint/2010/main" val="2257154648"/>
              </p:ext>
            </p:extLst>
          </p:nvPr>
        </p:nvGraphicFramePr>
        <p:xfrm>
          <a:off x="323528" y="915567"/>
          <a:ext cx="8352928" cy="3965496"/>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696206076"/>
                    </a:ext>
                  </a:extLst>
                </a:gridCol>
                <a:gridCol w="4896544">
                  <a:extLst>
                    <a:ext uri="{9D8B030D-6E8A-4147-A177-3AD203B41FA5}">
                      <a16:colId xmlns:a16="http://schemas.microsoft.com/office/drawing/2014/main" val="1500329498"/>
                    </a:ext>
                  </a:extLst>
                </a:gridCol>
                <a:gridCol w="1656184">
                  <a:extLst>
                    <a:ext uri="{9D8B030D-6E8A-4147-A177-3AD203B41FA5}">
                      <a16:colId xmlns:a16="http://schemas.microsoft.com/office/drawing/2014/main" val="3147210667"/>
                    </a:ext>
                  </a:extLst>
                </a:gridCol>
                <a:gridCol w="1368152">
                  <a:extLst>
                    <a:ext uri="{9D8B030D-6E8A-4147-A177-3AD203B41FA5}">
                      <a16:colId xmlns:a16="http://schemas.microsoft.com/office/drawing/2014/main" val="2077882893"/>
                    </a:ext>
                  </a:extLst>
                </a:gridCol>
              </a:tblGrid>
              <a:tr h="525186">
                <a:tc>
                  <a:txBody>
                    <a:bodyPr/>
                    <a:lstStyle/>
                    <a:p>
                      <a:pPr algn="ctr">
                        <a:lnSpc>
                          <a:spcPct val="115000"/>
                        </a:lnSpc>
                        <a:spcAft>
                          <a:spcPts val="100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L.p.</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Wskaźniki produktu kluczowe/specyficzne dla programu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Jednostka miary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Wartość do osiągnięcia w ramach naboru</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7289358"/>
                  </a:ext>
                </a:extLst>
              </a:tr>
              <a:tr h="343458">
                <a:tc>
                  <a:txBody>
                    <a:bodyPr/>
                    <a:lstStyle/>
                    <a:p>
                      <a:pPr algn="ctr">
                        <a:lnSpc>
                          <a:spcPct val="115000"/>
                        </a:lnSpc>
                        <a:spcAft>
                          <a:spcPts val="1000"/>
                        </a:spcAft>
                      </a:pPr>
                      <a:r>
                        <a:rPr lang="pl-PL"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Liczba osób z niepełnosprawnościami objętych wsparciem w programie (CI)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osoby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42</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8589078"/>
                  </a:ext>
                </a:extLst>
              </a:tr>
              <a:tr h="343458">
                <a:tc>
                  <a:txBody>
                    <a:bodyPr/>
                    <a:lstStyle/>
                    <a:p>
                      <a:pPr algn="ctr">
                        <a:lnSpc>
                          <a:spcPct val="115000"/>
                        </a:lnSpc>
                        <a:spcAft>
                          <a:spcPts val="1000"/>
                        </a:spcAft>
                      </a:pPr>
                      <a:r>
                        <a:rPr lang="pl-PL"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Liczba osób długotrwale bezrobotnych objętych wsparciem w programie (CI)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osoby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a:solidFill>
                            <a:srgbClr val="000000"/>
                          </a:solidFill>
                          <a:effectLst/>
                          <a:latin typeface="Calibri" panose="020F0502020204030204" pitchFamily="34" charset="0"/>
                          <a:ea typeface="Calibri" panose="020F0502020204030204" pitchFamily="34" charset="0"/>
                          <a:cs typeface="Arial" panose="020B0604020202020204" pitchFamily="34" charset="0"/>
                        </a:rPr>
                        <a:t>413</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48023582"/>
                  </a:ext>
                </a:extLst>
              </a:tr>
              <a:tr h="343458">
                <a:tc>
                  <a:txBody>
                    <a:bodyPr/>
                    <a:lstStyle/>
                    <a:p>
                      <a:pPr algn="ctr">
                        <a:lnSpc>
                          <a:spcPct val="115000"/>
                        </a:lnSpc>
                        <a:spcAft>
                          <a:spcPts val="1000"/>
                        </a:spcAft>
                      </a:pPr>
                      <a:r>
                        <a:rPr lang="pl-PL" sz="1000" b="1">
                          <a:effectLst/>
                          <a:latin typeface="Calibri" panose="020F0502020204030204" pitchFamily="34" charset="0"/>
                          <a:ea typeface="Calibri" panose="020F0502020204030204" pitchFamily="34" charset="0"/>
                          <a:cs typeface="Times New Roman" panose="02020603050405020304" pitchFamily="18" charset="0"/>
                        </a:rPr>
                        <a:t>3</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dirty="0">
                          <a:effectLst/>
                          <a:latin typeface="Calibri" panose="020F0502020204030204" pitchFamily="34" charset="0"/>
                          <a:ea typeface="Calibri" panose="020F0502020204030204" pitchFamily="34" charset="0"/>
                          <a:cs typeface="Arial" panose="020B0604020202020204" pitchFamily="34" charset="0"/>
                        </a:rPr>
                        <a:t>Liczba osób w wieku 50 lat i więcej objętych wsparciem w programie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a:effectLst/>
                          <a:latin typeface="Calibri" panose="020F0502020204030204" pitchFamily="34" charset="0"/>
                          <a:ea typeface="Calibri" panose="020F0502020204030204" pitchFamily="34" charset="0"/>
                          <a:cs typeface="Times New Roman" panose="02020603050405020304" pitchFamily="18" charset="0"/>
                        </a:rPr>
                        <a:t>osoby</a:t>
                      </a:r>
                    </a:p>
                  </a:txBody>
                  <a:tcPr marL="68580" marR="68580" marT="0" marB="0" anchor="ctr"/>
                </a:tc>
                <a:tc>
                  <a:txBody>
                    <a:bodyPr/>
                    <a:lstStyle/>
                    <a:p>
                      <a:pPr algn="ctr">
                        <a:lnSpc>
                          <a:spcPct val="115000"/>
                        </a:lnSpc>
                        <a:spcAft>
                          <a:spcPts val="1000"/>
                        </a:spcAft>
                      </a:pPr>
                      <a:r>
                        <a:rPr lang="pl-PL" sz="1100">
                          <a:effectLst/>
                          <a:latin typeface="Calibri" panose="020F0502020204030204" pitchFamily="34" charset="0"/>
                          <a:ea typeface="Calibri" panose="020F0502020204030204" pitchFamily="34" charset="0"/>
                          <a:cs typeface="Arial" panose="020B0604020202020204" pitchFamily="34" charset="0"/>
                        </a:rPr>
                        <a:t>331</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40136568"/>
                  </a:ext>
                </a:extLst>
              </a:tr>
              <a:tr h="346634">
                <a:tc>
                  <a:txBody>
                    <a:bodyPr/>
                    <a:lstStyle/>
                    <a:p>
                      <a:pPr algn="ctr">
                        <a:lnSpc>
                          <a:spcPct val="115000"/>
                        </a:lnSpc>
                        <a:spcAft>
                          <a:spcPts val="10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4</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dirty="0">
                          <a:effectLst/>
                          <a:latin typeface="Calibri" panose="020F0502020204030204" pitchFamily="34" charset="0"/>
                          <a:ea typeface="Calibri" panose="020F0502020204030204" pitchFamily="34" charset="0"/>
                          <a:cs typeface="Arial" panose="020B0604020202020204" pitchFamily="34" charset="0"/>
                        </a:rPr>
                        <a:t>Liczba osób, które otrzymały bezzwrotne środki na podjęcie działalności gospodarczej w programie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a:effectLst/>
                          <a:latin typeface="Calibri" panose="020F0502020204030204" pitchFamily="34" charset="0"/>
                          <a:ea typeface="Calibri" panose="020F0502020204030204" pitchFamily="34" charset="0"/>
                          <a:cs typeface="Times New Roman" panose="02020603050405020304" pitchFamily="18" charset="0"/>
                        </a:rPr>
                        <a:t>osoby</a:t>
                      </a:r>
                    </a:p>
                  </a:txBody>
                  <a:tcPr marL="68580" marR="68580" marT="0" marB="0" anchor="ctr"/>
                </a:tc>
                <a:tc>
                  <a:txBody>
                    <a:bodyPr/>
                    <a:lstStyle/>
                    <a:p>
                      <a:pPr algn="ctr">
                        <a:lnSpc>
                          <a:spcPct val="115000"/>
                        </a:lnSpc>
                        <a:spcAft>
                          <a:spcPts val="1000"/>
                        </a:spcAft>
                      </a:pPr>
                      <a:r>
                        <a:rPr lang="pl-PL" sz="1100">
                          <a:effectLst/>
                          <a:latin typeface="Calibri" panose="020F0502020204030204" pitchFamily="34" charset="0"/>
                          <a:ea typeface="Calibri" panose="020F0502020204030204" pitchFamily="34" charset="0"/>
                          <a:cs typeface="Arial" panose="020B0604020202020204" pitchFamily="34" charset="0"/>
                        </a:rPr>
                        <a:t>221</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0281391"/>
                  </a:ext>
                </a:extLst>
              </a:tr>
              <a:tr h="346634">
                <a:tc>
                  <a:txBody>
                    <a:bodyPr/>
                    <a:lstStyle/>
                    <a:p>
                      <a:pPr algn="ctr">
                        <a:lnSpc>
                          <a:spcPct val="115000"/>
                        </a:lnSpc>
                        <a:spcAft>
                          <a:spcPts val="1000"/>
                        </a:spcAft>
                      </a:pPr>
                      <a:r>
                        <a:rPr lang="pl-PL" sz="1000" b="1">
                          <a:effectLst/>
                          <a:latin typeface="Calibri" panose="020F0502020204030204" pitchFamily="34" charset="0"/>
                          <a:ea typeface="Calibri" panose="020F0502020204030204" pitchFamily="34" charset="0"/>
                          <a:cs typeface="Times New Roman" panose="02020603050405020304" pitchFamily="18" charset="0"/>
                        </a:rPr>
                        <a:t>5</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dirty="0">
                          <a:effectLst/>
                          <a:latin typeface="Calibri" panose="020F0502020204030204" pitchFamily="34" charset="0"/>
                          <a:ea typeface="Calibri" panose="020F0502020204030204" pitchFamily="34" charset="0"/>
                          <a:cs typeface="Arial" panose="020B0604020202020204" pitchFamily="34" charset="0"/>
                        </a:rPr>
                        <a:t>Liczba osób bezrobotnych, w tym długotrwale bezrobotnych, objętych wsparciem w programie (CI)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osoby</a:t>
                      </a:r>
                    </a:p>
                  </a:txBody>
                  <a:tcPr marL="68580" marR="68580" marT="0" marB="0" anchor="ctr"/>
                </a:tc>
                <a:tc>
                  <a:txBody>
                    <a:bodyPr/>
                    <a:lstStyle/>
                    <a:p>
                      <a:pPr algn="ctr">
                        <a:lnSpc>
                          <a:spcPct val="115000"/>
                        </a:lnSpc>
                        <a:spcAft>
                          <a:spcPts val="1000"/>
                        </a:spcAft>
                      </a:pPr>
                      <a:r>
                        <a:rPr lang="pl-PL" sz="1100">
                          <a:effectLst/>
                          <a:latin typeface="Calibri" panose="020F0502020204030204" pitchFamily="34" charset="0"/>
                          <a:ea typeface="Calibri" panose="020F0502020204030204" pitchFamily="34" charset="0"/>
                          <a:cs typeface="Arial" panose="020B0604020202020204" pitchFamily="34" charset="0"/>
                        </a:rPr>
                        <a:t>1 655</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61564096"/>
                  </a:ext>
                </a:extLst>
              </a:tr>
              <a:tr h="247929">
                <a:tc>
                  <a:txBody>
                    <a:bodyPr/>
                    <a:lstStyle/>
                    <a:p>
                      <a:pPr algn="ctr">
                        <a:lnSpc>
                          <a:spcPct val="115000"/>
                        </a:lnSpc>
                        <a:spcAft>
                          <a:spcPts val="10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6</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dirty="0">
                          <a:effectLst/>
                          <a:latin typeface="Calibri" panose="020F0502020204030204" pitchFamily="34" charset="0"/>
                          <a:ea typeface="Calibri" panose="020F0502020204030204" pitchFamily="34" charset="0"/>
                          <a:cs typeface="Arial" panose="020B0604020202020204" pitchFamily="34" charset="0"/>
                        </a:rPr>
                        <a:t>Liczba osób o niskich kwalifikacjach objętych wsparciem w programie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osoby</a:t>
                      </a:r>
                    </a:p>
                  </a:txBody>
                  <a:tcPr marL="68580" marR="68580" marT="0" marB="0" anchor="ctr"/>
                </a:tc>
                <a:tc>
                  <a:txBody>
                    <a:bodyPr/>
                    <a:lstStyle/>
                    <a:p>
                      <a:pPr algn="ctr">
                        <a:lnSpc>
                          <a:spcPct val="115000"/>
                        </a:lnSpc>
                        <a:spcAft>
                          <a:spcPts val="1000"/>
                        </a:spcAft>
                      </a:pPr>
                      <a:r>
                        <a:rPr lang="pl-PL" sz="1100" dirty="0">
                          <a:effectLst/>
                          <a:latin typeface="Calibri" panose="020F0502020204030204" pitchFamily="34" charset="0"/>
                          <a:ea typeface="Calibri" panose="020F0502020204030204" pitchFamily="34" charset="0"/>
                          <a:cs typeface="Arial" panose="020B0604020202020204" pitchFamily="34" charset="0"/>
                        </a:rPr>
                        <a:t>365</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5731326"/>
                  </a:ext>
                </a:extLst>
              </a:tr>
              <a:tr h="176606">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800" dirty="0">
                        <a:solidFill>
                          <a:prstClr val="black"/>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a:solidFill>
                            <a:prstClr val="black"/>
                          </a:solidFill>
                          <a:latin typeface="Calibri" panose="020F0502020204030204" pitchFamily="34" charset="0"/>
                          <a:cs typeface="Calibri" panose="020F0502020204030204" pitchFamily="34" charset="0"/>
                        </a:rPr>
                        <a:t>Definicje wskaźników produktu kluczowych/specyficznych dla programu zostały określone w ramach Wspólnej Listy Wskaźników Kluczowych EFS, stanowiącej załączniki nr 2 do </a:t>
                      </a:r>
                      <a:r>
                        <a:rPr lang="pl-PL" sz="1800" i="1" dirty="0">
                          <a:solidFill>
                            <a:prstClr val="black"/>
                          </a:solidFill>
                          <a:latin typeface="Calibri" panose="020F0502020204030204" pitchFamily="34" charset="0"/>
                          <a:cs typeface="Calibri" panose="020F0502020204030204" pitchFamily="34" charset="0"/>
                        </a:rPr>
                        <a:t>Wytycznych w zakresie monitorowania postępu rzeczowego realizacji programów operacyjnych na lata 2014-2020</a:t>
                      </a:r>
                      <a:r>
                        <a:rPr lang="pl-PL" sz="1800" dirty="0">
                          <a:solidFill>
                            <a:prstClr val="black"/>
                          </a:solidFill>
                          <a:latin typeface="Calibri" panose="020F0502020204030204" pitchFamily="34" charset="0"/>
                          <a:cs typeface="Calibri" panose="020F0502020204030204" pitchFamily="34" charset="0"/>
                        </a:rPr>
                        <a:t>.</a:t>
                      </a:r>
                    </a:p>
                  </a:txBody>
                  <a:tcPr marL="68580" marR="68580" marT="0" marB="0" anchor="ctr"/>
                </a:tc>
                <a:tc hMerge="1">
                  <a:txBody>
                    <a:bodyPr/>
                    <a:lstStyle/>
                    <a:p>
                      <a:pPr algn="ctr">
                        <a:lnSpc>
                          <a:spcPct val="115000"/>
                        </a:lnSpc>
                        <a:spcAft>
                          <a:spcPts val="1000"/>
                        </a:spcAft>
                      </a:pP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pl-PL" dirty="0"/>
                    </a:p>
                  </a:txBody>
                  <a:tcPr marL="68580" marR="68580" marT="0" marB="0" anchor="ctr"/>
                </a:tc>
                <a:tc hMerge="1">
                  <a:txBody>
                    <a:bodyPr/>
                    <a:lstStyle/>
                    <a:p>
                      <a:endParaRPr lang="pl-PL" dirty="0"/>
                    </a:p>
                  </a:txBody>
                  <a:tcPr marL="68580" marR="68580" marT="0" marB="0" anchor="ctr"/>
                </a:tc>
                <a:extLst>
                  <a:ext uri="{0D108BD9-81ED-4DB2-BD59-A6C34878D82A}">
                    <a16:rowId xmlns:a16="http://schemas.microsoft.com/office/drawing/2014/main" val="2034793077"/>
                  </a:ext>
                </a:extLst>
              </a:tr>
            </a:tbl>
          </a:graphicData>
        </a:graphic>
      </p:graphicFrame>
    </p:spTree>
    <p:extLst>
      <p:ext uri="{BB962C8B-B14F-4D97-AF65-F5344CB8AC3E}">
        <p14:creationId xmlns:p14="http://schemas.microsoft.com/office/powerpoint/2010/main" val="1475083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solidFill>
                <a:prstClr val="black"/>
              </a:solidFill>
              <a:latin typeface="Garamond" panose="02020404030301010803" pitchFamily="18" charset="0"/>
              <a:cs typeface="Courier New" panose="02070309020205020404" pitchFamily="49" charset="0"/>
            </a:endParaRPr>
          </a:p>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Wskaźniki</a:t>
            </a:r>
          </a:p>
        </p:txBody>
      </p:sp>
      <p:graphicFrame>
        <p:nvGraphicFramePr>
          <p:cNvPr id="2" name="Tabela 3">
            <a:extLst>
              <a:ext uri="{FF2B5EF4-FFF2-40B4-BE49-F238E27FC236}">
                <a16:creationId xmlns:a16="http://schemas.microsoft.com/office/drawing/2014/main" id="{CD3CF63C-11C6-4313-8D39-1379237C5714}"/>
              </a:ext>
            </a:extLst>
          </p:cNvPr>
          <p:cNvGraphicFramePr>
            <a:graphicFrameLocks noGrp="1"/>
          </p:cNvGraphicFramePr>
          <p:nvPr>
            <p:extLst>
              <p:ext uri="{D42A27DB-BD31-4B8C-83A1-F6EECF244321}">
                <p14:modId xmlns:p14="http://schemas.microsoft.com/office/powerpoint/2010/main" val="3165540723"/>
              </p:ext>
            </p:extLst>
          </p:nvPr>
        </p:nvGraphicFramePr>
        <p:xfrm>
          <a:off x="333872" y="1427360"/>
          <a:ext cx="8352928" cy="3001645"/>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696206076"/>
                    </a:ext>
                  </a:extLst>
                </a:gridCol>
                <a:gridCol w="4896544">
                  <a:extLst>
                    <a:ext uri="{9D8B030D-6E8A-4147-A177-3AD203B41FA5}">
                      <a16:colId xmlns:a16="http://schemas.microsoft.com/office/drawing/2014/main" val="1500329498"/>
                    </a:ext>
                  </a:extLst>
                </a:gridCol>
                <a:gridCol w="1656184">
                  <a:extLst>
                    <a:ext uri="{9D8B030D-6E8A-4147-A177-3AD203B41FA5}">
                      <a16:colId xmlns:a16="http://schemas.microsoft.com/office/drawing/2014/main" val="3147210667"/>
                    </a:ext>
                  </a:extLst>
                </a:gridCol>
                <a:gridCol w="1368152">
                  <a:extLst>
                    <a:ext uri="{9D8B030D-6E8A-4147-A177-3AD203B41FA5}">
                      <a16:colId xmlns:a16="http://schemas.microsoft.com/office/drawing/2014/main" val="2077882893"/>
                    </a:ext>
                  </a:extLst>
                </a:gridCol>
              </a:tblGrid>
              <a:tr h="640334">
                <a:tc>
                  <a:txBody>
                    <a:bodyPr/>
                    <a:lstStyle/>
                    <a:p>
                      <a:pPr algn="ctr">
                        <a:lnSpc>
                          <a:spcPct val="115000"/>
                        </a:lnSpc>
                        <a:spcAft>
                          <a:spcPts val="100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L.p.</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Wskaźniki rezultatu kluczowe/specyficzne dla programu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Jednostka miary</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Wartość do osiągnięcia w ramach naboru</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7289358"/>
                  </a:ext>
                </a:extLst>
              </a:tr>
              <a:tr h="321635">
                <a:tc>
                  <a:txBody>
                    <a:bodyPr/>
                    <a:lstStyle/>
                    <a:p>
                      <a:pPr algn="ctr">
                        <a:lnSpc>
                          <a:spcPct val="115000"/>
                        </a:lnSpc>
                        <a:spcAft>
                          <a:spcPts val="1000"/>
                        </a:spcAft>
                      </a:pPr>
                      <a:r>
                        <a:rPr lang="pl-PL"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a:effectLst/>
                          <a:latin typeface="Calibri" panose="020F0502020204030204" pitchFamily="34" charset="0"/>
                          <a:ea typeface="Calibri" panose="020F0502020204030204" pitchFamily="34" charset="0"/>
                          <a:cs typeface="Arial" panose="020B0604020202020204" pitchFamily="34" charset="0"/>
                        </a:rPr>
                        <a:t>Liczba osób pracujących, łącznie z prowadzącymi działalność na własny rachunek, po opuszczeniu programu (CI)</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a:effectLst/>
                          <a:latin typeface="Calibri" panose="020F0502020204030204" pitchFamily="34" charset="0"/>
                          <a:ea typeface="Calibri" panose="020F0502020204030204" pitchFamily="34" charset="0"/>
                          <a:cs typeface="Times New Roman" panose="02020603050405020304" pitchFamily="18" charset="0"/>
                        </a:rPr>
                        <a:t>osoby</a:t>
                      </a:r>
                    </a:p>
                  </a:txBody>
                  <a:tcPr marL="68580" marR="68580" marT="0" marB="0" anchor="ctr"/>
                </a:tc>
                <a:tc>
                  <a:txBody>
                    <a:bodyPr/>
                    <a:lstStyle/>
                    <a:p>
                      <a:pPr algn="ctr">
                        <a:lnSpc>
                          <a:spcPct val="115000"/>
                        </a:lnSpc>
                        <a:spcAft>
                          <a:spcPts val="1000"/>
                        </a:spcAft>
                      </a:pPr>
                      <a:r>
                        <a:rPr lang="pl-PL" sz="1100">
                          <a:effectLst/>
                          <a:latin typeface="Calibri" panose="020F0502020204030204" pitchFamily="34" charset="0"/>
                          <a:ea typeface="Calibri" panose="020F0502020204030204" pitchFamily="34" charset="0"/>
                          <a:cs typeface="Arial" panose="020B0604020202020204" pitchFamily="34" charset="0"/>
                        </a:rPr>
                        <a:t>222</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8589078"/>
                  </a:ext>
                </a:extLst>
              </a:tr>
              <a:tr h="321635">
                <a:tc>
                  <a:txBody>
                    <a:bodyPr/>
                    <a:lstStyle/>
                    <a:p>
                      <a:pPr algn="ctr">
                        <a:lnSpc>
                          <a:spcPct val="115000"/>
                        </a:lnSpc>
                        <a:spcAft>
                          <a:spcPts val="1000"/>
                        </a:spcAft>
                      </a:pPr>
                      <a:r>
                        <a:rPr lang="pl-PL"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a:effectLst/>
                          <a:latin typeface="Calibri" panose="020F0502020204030204" pitchFamily="34" charset="0"/>
                          <a:ea typeface="Calibri" panose="020F0502020204030204" pitchFamily="34" charset="0"/>
                          <a:cs typeface="Arial" panose="020B0604020202020204" pitchFamily="34" charset="0"/>
                        </a:rPr>
                        <a:t>Liczba utworzonych miejsc pracy w ramach udzielonych z EFS środków na podjęcie działalności gospodarczej</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a:effectLst/>
                          <a:latin typeface="Calibri" panose="020F0502020204030204" pitchFamily="34" charset="0"/>
                          <a:ea typeface="Calibri" panose="020F0502020204030204" pitchFamily="34" charset="0"/>
                          <a:cs typeface="Times New Roman" panose="02020603050405020304" pitchFamily="18" charset="0"/>
                        </a:rPr>
                        <a:t>szt.</a:t>
                      </a:r>
                    </a:p>
                  </a:txBody>
                  <a:tcPr marL="68580" marR="68580" marT="0" marB="0" anchor="ctr"/>
                </a:tc>
                <a:tc>
                  <a:txBody>
                    <a:bodyPr/>
                    <a:lstStyle/>
                    <a:p>
                      <a:pPr algn="ctr">
                        <a:lnSpc>
                          <a:spcPct val="115000"/>
                        </a:lnSpc>
                        <a:spcAft>
                          <a:spcPts val="1000"/>
                        </a:spcAft>
                      </a:pPr>
                      <a:r>
                        <a:rPr lang="pl-PL" sz="1100">
                          <a:effectLst/>
                          <a:latin typeface="Calibri" panose="020F0502020204030204" pitchFamily="34" charset="0"/>
                          <a:ea typeface="Calibri" panose="020F0502020204030204" pitchFamily="34" charset="0"/>
                          <a:cs typeface="Arial" panose="020B0604020202020204" pitchFamily="34" charset="0"/>
                        </a:rPr>
                        <a:t>221</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48023582"/>
                  </a:ext>
                </a:extLst>
              </a:tr>
              <a:tr h="241173">
                <a:tc>
                  <a:txBody>
                    <a:bodyPr/>
                    <a:lstStyle/>
                    <a:p>
                      <a:pPr algn="ctr">
                        <a:lnSpc>
                          <a:spcPct val="115000"/>
                        </a:lnSpc>
                        <a:spcAft>
                          <a:spcPts val="10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3</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dirty="0">
                          <a:effectLst/>
                          <a:latin typeface="Calibri" panose="020F0502020204030204" pitchFamily="34" charset="0"/>
                          <a:ea typeface="Calibri" panose="020F0502020204030204" pitchFamily="34" charset="0"/>
                          <a:cs typeface="Arial" panose="020B0604020202020204" pitchFamily="34" charset="0"/>
                        </a:rPr>
                        <a:t>Liczba osób, które uzyskały kwalifikacje po opuszczeniu programu (CI)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procent</a:t>
                      </a:r>
                    </a:p>
                  </a:txBody>
                  <a:tcPr marL="68580" marR="68580" marT="0" marB="0" anchor="ctr"/>
                </a:tc>
                <a:tc>
                  <a:txBody>
                    <a:bodyPr/>
                    <a:lstStyle/>
                    <a:p>
                      <a:pPr algn="ctr">
                        <a:lnSpc>
                          <a:spcPct val="115000"/>
                        </a:lnSpc>
                        <a:spcAft>
                          <a:spcPts val="1000"/>
                        </a:spcAft>
                      </a:pPr>
                      <a:r>
                        <a:rPr lang="pl-PL" sz="1100" dirty="0">
                          <a:effectLst/>
                          <a:latin typeface="Calibri" panose="020F0502020204030204" pitchFamily="34" charset="0"/>
                          <a:ea typeface="Calibri" panose="020F0502020204030204" pitchFamily="34" charset="0"/>
                          <a:cs typeface="Arial" panose="020B0604020202020204" pitchFamily="34" charset="0"/>
                        </a:rPr>
                        <a:t>31%</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40136568"/>
                  </a:ext>
                </a:extLst>
              </a:tr>
              <a:tr h="173228">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800" dirty="0">
                        <a:solidFill>
                          <a:prstClr val="black"/>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a:solidFill>
                            <a:prstClr val="black"/>
                          </a:solidFill>
                          <a:latin typeface="Calibri" panose="020F0502020204030204" pitchFamily="34" charset="0"/>
                          <a:cs typeface="Calibri" panose="020F0502020204030204" pitchFamily="34" charset="0"/>
                        </a:rPr>
                        <a:t>Definicje wskaźników rezultatu kluczowych/specyficznych dla programu zostały określone w ramach Wspólnej Listy Wskaźników Kluczowych EFS, stanowiącej załączniki nr 2 do </a:t>
                      </a:r>
                      <a:r>
                        <a:rPr lang="pl-PL" sz="1800" i="1" dirty="0">
                          <a:solidFill>
                            <a:prstClr val="black"/>
                          </a:solidFill>
                          <a:latin typeface="Calibri" panose="020F0502020204030204" pitchFamily="34" charset="0"/>
                          <a:cs typeface="Calibri" panose="020F0502020204030204" pitchFamily="34" charset="0"/>
                        </a:rPr>
                        <a:t>Wytycznych w zakresie monitorowania postępu rzeczowego realizacji programów operacyjnych na lata 2014-2020</a:t>
                      </a:r>
                      <a:r>
                        <a:rPr lang="pl-PL" sz="1800" dirty="0">
                          <a:solidFill>
                            <a:prstClr val="black"/>
                          </a:solidFill>
                          <a:latin typeface="Calibri" panose="020F0502020204030204" pitchFamily="34" charset="0"/>
                          <a:cs typeface="Calibri" panose="020F0502020204030204" pitchFamily="34" charset="0"/>
                        </a:rPr>
                        <a:t>.</a:t>
                      </a:r>
                    </a:p>
                  </a:txBody>
                  <a:tcPr marL="68580" marR="68580" marT="0" marB="0" anchor="ctr"/>
                </a:tc>
                <a:tc hMerge="1">
                  <a:txBody>
                    <a:bodyPr/>
                    <a:lstStyle/>
                    <a:p>
                      <a:pPr algn="ctr">
                        <a:lnSpc>
                          <a:spcPct val="115000"/>
                        </a:lnSpc>
                        <a:spcAft>
                          <a:spcPts val="1000"/>
                        </a:spcAft>
                      </a:pP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pl-PL" dirty="0"/>
                    </a:p>
                  </a:txBody>
                  <a:tcPr marL="68580" marR="68580" marT="0" marB="0" anchor="ctr"/>
                </a:tc>
                <a:tc hMerge="1">
                  <a:txBody>
                    <a:bodyPr/>
                    <a:lstStyle/>
                    <a:p>
                      <a:endParaRPr lang="pl-PL" dirty="0"/>
                    </a:p>
                  </a:txBody>
                  <a:tcPr marL="68580" marR="68580" marT="0" marB="0" anchor="ctr"/>
                </a:tc>
                <a:extLst>
                  <a:ext uri="{0D108BD9-81ED-4DB2-BD59-A6C34878D82A}">
                    <a16:rowId xmlns:a16="http://schemas.microsoft.com/office/drawing/2014/main" val="3681378631"/>
                  </a:ext>
                </a:extLst>
              </a:tr>
            </a:tbl>
          </a:graphicData>
        </a:graphic>
      </p:graphicFrame>
    </p:spTree>
    <p:extLst>
      <p:ext uri="{BB962C8B-B14F-4D97-AF65-F5344CB8AC3E}">
        <p14:creationId xmlns:p14="http://schemas.microsoft.com/office/powerpoint/2010/main" val="890290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solidFill>
                <a:prstClr val="black"/>
              </a:solidFill>
              <a:latin typeface="Garamond" panose="02020404030301010803" pitchFamily="18" charset="0"/>
              <a:cs typeface="Courier New" panose="02070309020205020404" pitchFamily="49" charset="0"/>
            </a:endParaRPr>
          </a:p>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Wskaźniki</a:t>
            </a:r>
          </a:p>
        </p:txBody>
      </p:sp>
      <p:graphicFrame>
        <p:nvGraphicFramePr>
          <p:cNvPr id="2" name="Tabela 3">
            <a:extLst>
              <a:ext uri="{FF2B5EF4-FFF2-40B4-BE49-F238E27FC236}">
                <a16:creationId xmlns:a16="http://schemas.microsoft.com/office/drawing/2014/main" id="{CD3CF63C-11C6-4313-8D39-1379237C5714}"/>
              </a:ext>
            </a:extLst>
          </p:cNvPr>
          <p:cNvGraphicFramePr>
            <a:graphicFrameLocks noGrp="1"/>
          </p:cNvGraphicFramePr>
          <p:nvPr>
            <p:extLst>
              <p:ext uri="{D42A27DB-BD31-4B8C-83A1-F6EECF244321}">
                <p14:modId xmlns:p14="http://schemas.microsoft.com/office/powerpoint/2010/main" val="1137221944"/>
              </p:ext>
            </p:extLst>
          </p:nvPr>
        </p:nvGraphicFramePr>
        <p:xfrm>
          <a:off x="333872" y="1427360"/>
          <a:ext cx="8352928" cy="2726253"/>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696206076"/>
                    </a:ext>
                  </a:extLst>
                </a:gridCol>
                <a:gridCol w="4896544">
                  <a:extLst>
                    <a:ext uri="{9D8B030D-6E8A-4147-A177-3AD203B41FA5}">
                      <a16:colId xmlns:a16="http://schemas.microsoft.com/office/drawing/2014/main" val="1500329498"/>
                    </a:ext>
                  </a:extLst>
                </a:gridCol>
                <a:gridCol w="3024336">
                  <a:extLst>
                    <a:ext uri="{9D8B030D-6E8A-4147-A177-3AD203B41FA5}">
                      <a16:colId xmlns:a16="http://schemas.microsoft.com/office/drawing/2014/main" val="3147210667"/>
                    </a:ext>
                  </a:extLst>
                </a:gridCol>
              </a:tblGrid>
              <a:tr h="640334">
                <a:tc>
                  <a:txBody>
                    <a:bodyPr/>
                    <a:lstStyle/>
                    <a:p>
                      <a:pPr algn="ctr">
                        <a:lnSpc>
                          <a:spcPct val="115000"/>
                        </a:lnSpc>
                        <a:spcAft>
                          <a:spcPts val="100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L.p.</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Wskaźniki produktu specyficzne dla projektu </a:t>
                      </a:r>
                    </a:p>
                  </a:txBody>
                  <a:tcPr marL="68580" marR="68580" marT="0" marB="0" anchor="ctr"/>
                </a:tc>
                <a:tc>
                  <a:txBody>
                    <a:bodyPr/>
                    <a:lstStyle/>
                    <a:p>
                      <a:pPr algn="ctr">
                        <a:lnSpc>
                          <a:spcPct val="115000"/>
                        </a:lnSpc>
                        <a:spcAft>
                          <a:spcPts val="100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Jednostka miary</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7289358"/>
                  </a:ext>
                </a:extLst>
              </a:tr>
              <a:tr h="321635">
                <a:tc>
                  <a:txBody>
                    <a:bodyPr/>
                    <a:lstStyle/>
                    <a:p>
                      <a:pPr algn="ctr">
                        <a:lnSpc>
                          <a:spcPct val="115000"/>
                        </a:lnSpc>
                        <a:spcAft>
                          <a:spcPts val="1000"/>
                        </a:spcAft>
                      </a:pPr>
                      <a:r>
                        <a:rPr lang="pl-PL"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lvl="0" indent="0" algn="ctr">
                        <a:lnSpc>
                          <a:spcPct val="115000"/>
                        </a:lnSpc>
                        <a:spcBef>
                          <a:spcPts val="300"/>
                        </a:spcBef>
                        <a:spcAft>
                          <a:spcPts val="300"/>
                        </a:spcAft>
                        <a:buFont typeface="+mj-lt"/>
                        <a:buNone/>
                        <a:tabLst>
                          <a:tab pos="201930" algn="l"/>
                        </a:tabLst>
                      </a:pPr>
                      <a:r>
                        <a:rPr lang="pl-PL" sz="1100" dirty="0">
                          <a:solidFill>
                            <a:schemeClr val="tx1"/>
                          </a:solidFill>
                          <a:effectLst/>
                          <a:latin typeface="+mn-lt"/>
                          <a:ea typeface="Times New Roman"/>
                          <a:cs typeface="Calibri" panose="020F0502020204030204" pitchFamily="34" charset="0"/>
                        </a:rPr>
                        <a:t>Liczba osób objętych szkoleniami w ramach projektu (jeśli dotyczy).</a:t>
                      </a:r>
                    </a:p>
                  </a:txBody>
                  <a:tcPr marL="68580" marR="68580" marT="0" marB="0" anchor="ctr"/>
                </a:tc>
                <a:tc>
                  <a:txBody>
                    <a:bodyPr/>
                    <a:lstStyle/>
                    <a:p>
                      <a:pPr marL="180340" indent="-180340" algn="ctr">
                        <a:lnSpc>
                          <a:spcPct val="115000"/>
                        </a:lnSpc>
                        <a:spcBef>
                          <a:spcPts val="300"/>
                        </a:spcBef>
                        <a:spcAft>
                          <a:spcPts val="300"/>
                        </a:spcAft>
                      </a:pPr>
                      <a:r>
                        <a:rPr lang="pl-PL" sz="1100" dirty="0">
                          <a:effectLst/>
                          <a:latin typeface="+mn-lt"/>
                          <a:ea typeface="Calibri"/>
                          <a:cs typeface="Arial"/>
                        </a:rPr>
                        <a:t>osoby</a:t>
                      </a:r>
                      <a:endParaRPr lang="pl-PL" sz="11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8589078"/>
                  </a:ext>
                </a:extLst>
              </a:tr>
              <a:tr h="321635">
                <a:tc>
                  <a:txBody>
                    <a:bodyPr/>
                    <a:lstStyle/>
                    <a:p>
                      <a:pPr algn="ctr">
                        <a:lnSpc>
                          <a:spcPct val="115000"/>
                        </a:lnSpc>
                        <a:spcAft>
                          <a:spcPts val="1000"/>
                        </a:spcAft>
                      </a:pPr>
                      <a:r>
                        <a:rPr lang="pl-PL"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lvl="0" indent="0" algn="ctr">
                        <a:lnSpc>
                          <a:spcPct val="115000"/>
                        </a:lnSpc>
                        <a:spcBef>
                          <a:spcPts val="300"/>
                        </a:spcBef>
                        <a:spcAft>
                          <a:spcPts val="300"/>
                        </a:spcAft>
                        <a:buFont typeface="+mj-lt"/>
                        <a:buNone/>
                        <a:tabLst>
                          <a:tab pos="291465" algn="l"/>
                        </a:tabLst>
                      </a:pPr>
                      <a:r>
                        <a:rPr lang="pl-PL" sz="1100" dirty="0">
                          <a:effectLst/>
                          <a:latin typeface="+mn-lt"/>
                          <a:ea typeface="Times New Roman"/>
                          <a:cs typeface="Calibri" panose="020F0502020204030204" pitchFamily="34" charset="0"/>
                        </a:rPr>
                        <a:t>Liczba mężczyzn w wieku 30-49 lat, którzy jednocześnie nie należą do kategorii osób z niepełnosprawnościami, osób długotrwale bezrobotnych oraz osób o niskich kwalifikacjach (jeśli dotyczy).</a:t>
                      </a:r>
                    </a:p>
                  </a:txBody>
                  <a:tcPr marL="68580" marR="68580" marT="0" marB="0" anchor="ctr"/>
                </a:tc>
                <a:tc>
                  <a:txBody>
                    <a:bodyPr/>
                    <a:lstStyle/>
                    <a:p>
                      <a:pPr algn="ctr">
                        <a:lnSpc>
                          <a:spcPct val="115000"/>
                        </a:lnSpc>
                        <a:spcBef>
                          <a:spcPts val="300"/>
                        </a:spcBef>
                        <a:spcAft>
                          <a:spcPts val="300"/>
                        </a:spcAft>
                      </a:pPr>
                      <a:r>
                        <a:rPr lang="pl-PL" sz="1100" dirty="0">
                          <a:effectLst/>
                          <a:latin typeface="+mn-lt"/>
                          <a:ea typeface="Calibri"/>
                          <a:cs typeface="Arial"/>
                        </a:rPr>
                        <a:t>osoby</a:t>
                      </a:r>
                      <a:endParaRPr lang="pl-PL" sz="1100" dirty="0">
                        <a:effectLst/>
                        <a:latin typeface="+mn-lt"/>
                        <a:ea typeface="Calibri"/>
                        <a:cs typeface="Times New Roman"/>
                      </a:endParaRPr>
                    </a:p>
                  </a:txBody>
                  <a:tcPr marL="68580" marR="68580" marT="0" marB="0" anchor="ctr"/>
                </a:tc>
                <a:extLst>
                  <a:ext uri="{0D108BD9-81ED-4DB2-BD59-A6C34878D82A}">
                    <a16:rowId xmlns:a16="http://schemas.microsoft.com/office/drawing/2014/main" val="1748023582"/>
                  </a:ext>
                </a:extLst>
              </a:tr>
              <a:tr h="241173">
                <a:tc>
                  <a:txBody>
                    <a:bodyPr/>
                    <a:lstStyle/>
                    <a:p>
                      <a:pPr algn="ctr">
                        <a:lnSpc>
                          <a:spcPct val="115000"/>
                        </a:lnSpc>
                        <a:spcAft>
                          <a:spcPts val="10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3</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dirty="0">
                          <a:effectLst/>
                          <a:latin typeface="+mn-lt"/>
                          <a:ea typeface="Calibri" panose="020F0502020204030204" pitchFamily="34" charset="0"/>
                          <a:cs typeface="Times New Roman" panose="02020603050405020304" pitchFamily="18" charset="0"/>
                        </a:rPr>
                        <a:t>Liczba osób zatrudnionych w ramach refundacji kosztów doposażenia/wyposażenia stanowiska pracy (jeśli dotyczy).</a:t>
                      </a:r>
                    </a:p>
                  </a:txBody>
                  <a:tcPr marL="68580" marR="68580" marT="0" marB="0" anchor="ctr"/>
                </a:tc>
                <a:tc>
                  <a:txBody>
                    <a:bodyPr/>
                    <a:lstStyle/>
                    <a:p>
                      <a:pPr algn="ctr">
                        <a:lnSpc>
                          <a:spcPct val="115000"/>
                        </a:lnSpc>
                        <a:spcAft>
                          <a:spcPts val="1000"/>
                        </a:spcAft>
                      </a:pPr>
                      <a:r>
                        <a:rPr lang="pl-PL" sz="1100" dirty="0">
                          <a:effectLst/>
                          <a:latin typeface="+mn-lt"/>
                          <a:ea typeface="Calibri" panose="020F0502020204030204" pitchFamily="34" charset="0"/>
                          <a:cs typeface="Times New Roman" panose="02020603050405020304" pitchFamily="18" charset="0"/>
                        </a:rPr>
                        <a:t>osoby</a:t>
                      </a:r>
                    </a:p>
                  </a:txBody>
                  <a:tcPr marL="68580" marR="68580" marT="0" marB="0" anchor="ctr"/>
                </a:tc>
                <a:extLst>
                  <a:ext uri="{0D108BD9-81ED-4DB2-BD59-A6C34878D82A}">
                    <a16:rowId xmlns:a16="http://schemas.microsoft.com/office/drawing/2014/main" val="3440136568"/>
                  </a:ext>
                </a:extLst>
              </a:tr>
              <a:tr h="173228">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800" dirty="0">
                        <a:solidFill>
                          <a:prstClr val="black"/>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a:solidFill>
                            <a:prstClr val="black"/>
                          </a:solidFill>
                          <a:latin typeface="Calibri" panose="020F0502020204030204" pitchFamily="34" charset="0"/>
                          <a:cs typeface="Calibri" panose="020F0502020204030204" pitchFamily="34" charset="0"/>
                        </a:rPr>
                        <a:t>Brak jest określonej definicji. Źródła pozyskania informacji oraz sposób monitorowania </a:t>
                      </a:r>
                      <a:br>
                        <a:rPr lang="pl-PL" sz="1800" dirty="0">
                          <a:solidFill>
                            <a:prstClr val="black"/>
                          </a:solidFill>
                          <a:latin typeface="Calibri" panose="020F0502020204030204" pitchFamily="34" charset="0"/>
                          <a:cs typeface="Calibri" panose="020F0502020204030204" pitchFamily="34" charset="0"/>
                        </a:rPr>
                      </a:br>
                      <a:r>
                        <a:rPr lang="pl-PL" sz="1800" dirty="0">
                          <a:solidFill>
                            <a:prstClr val="black"/>
                          </a:solidFill>
                          <a:latin typeface="Calibri" panose="020F0502020204030204" pitchFamily="34" charset="0"/>
                          <a:cs typeface="Calibri" panose="020F0502020204030204" pitchFamily="34" charset="0"/>
                        </a:rPr>
                        <a:t>i pomiaru wskaźnika określa Projektodawca.</a:t>
                      </a:r>
                    </a:p>
                  </a:txBody>
                  <a:tcPr marL="68580" marR="68580" marT="0" marB="0" anchor="ctr"/>
                </a:tc>
                <a:tc hMerge="1">
                  <a:txBody>
                    <a:bodyPr/>
                    <a:lstStyle/>
                    <a:p>
                      <a:pPr algn="ctr">
                        <a:lnSpc>
                          <a:spcPct val="115000"/>
                        </a:lnSpc>
                        <a:spcAft>
                          <a:spcPts val="1000"/>
                        </a:spcAft>
                      </a:pP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pl-PL" dirty="0"/>
                    </a:p>
                  </a:txBody>
                  <a:tcPr marL="68580" marR="68580" marT="0" marB="0" anchor="ctr"/>
                </a:tc>
                <a:extLst>
                  <a:ext uri="{0D108BD9-81ED-4DB2-BD59-A6C34878D82A}">
                    <a16:rowId xmlns:a16="http://schemas.microsoft.com/office/drawing/2014/main" val="3681378631"/>
                  </a:ext>
                </a:extLst>
              </a:tr>
            </a:tbl>
          </a:graphicData>
        </a:graphic>
      </p:graphicFrame>
    </p:spTree>
    <p:extLst>
      <p:ext uri="{BB962C8B-B14F-4D97-AF65-F5344CB8AC3E}">
        <p14:creationId xmlns:p14="http://schemas.microsoft.com/office/powerpoint/2010/main" val="1503116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fontScale="92500" lnSpcReduction="20000"/>
          </a:bodyPr>
          <a:lstStyle/>
          <a:p>
            <a:pPr marL="11113" indent="0">
              <a:lnSpc>
                <a:spcPct val="120000"/>
              </a:lnSpc>
              <a:buNone/>
            </a:pPr>
            <a:r>
              <a:rPr lang="pl-PL" sz="1800" b="1" dirty="0">
                <a:latin typeface="Calibri" panose="020F0502020204030204" pitchFamily="34" charset="0"/>
                <a:cs typeface="Calibri" panose="020F0502020204030204" pitchFamily="34" charset="0"/>
              </a:rPr>
              <a:t>OŚ II: </a:t>
            </a:r>
            <a:r>
              <a:rPr lang="pl-PL" sz="1800" dirty="0">
                <a:latin typeface="Calibri" panose="020F0502020204030204" pitchFamily="34" charset="0"/>
                <a:cs typeface="Calibri" panose="020F0502020204030204" pitchFamily="34" charset="0"/>
              </a:rPr>
              <a:t>PRZEDSIĘBIORCZOŚĆ I AKTYWNOŚĆ ZAWODOWA</a:t>
            </a:r>
          </a:p>
          <a:p>
            <a:pPr marL="11113" indent="0">
              <a:lnSpc>
                <a:spcPct val="120000"/>
              </a:lnSpc>
              <a:buNone/>
            </a:pPr>
            <a:r>
              <a:rPr lang="pl-PL" sz="1800" b="1" dirty="0">
                <a:latin typeface="Calibri" panose="020F0502020204030204" pitchFamily="34" charset="0"/>
                <a:cs typeface="Calibri" panose="020F0502020204030204" pitchFamily="34" charset="0"/>
              </a:rPr>
              <a:t>Działanie 2.1 </a:t>
            </a:r>
            <a:r>
              <a:rPr lang="pl-PL" sz="1800" dirty="0">
                <a:latin typeface="Calibri" panose="020F0502020204030204" pitchFamily="34" charset="0"/>
                <a:cs typeface="Calibri" panose="020F0502020204030204" pitchFamily="34" charset="0"/>
              </a:rPr>
              <a:t>Zwiększanie zdolności zatrudnieniowej osób pozostających bez zatrudnienia oraz osób poszukujących pracy przy wykorzystaniu aktywnej polityki rynku pracy oraz wspieranie mobilności zasobów pracy (PI 8i)</a:t>
            </a:r>
          </a:p>
          <a:p>
            <a:pPr marL="11113" indent="0">
              <a:lnSpc>
                <a:spcPct val="120000"/>
              </a:lnSpc>
              <a:buNone/>
            </a:pPr>
            <a:r>
              <a:rPr lang="pl-PL" sz="1800" b="1" dirty="0">
                <a:latin typeface="Calibri" panose="020F0502020204030204" pitchFamily="34" charset="0"/>
                <a:cs typeface="Calibri" panose="020F0502020204030204" pitchFamily="34" charset="0"/>
              </a:rPr>
              <a:t>Cel działania: </a:t>
            </a:r>
            <a:r>
              <a:rPr lang="pl-PL" sz="1800" dirty="0">
                <a:latin typeface="Calibri" panose="020F0502020204030204" pitchFamily="34" charset="0"/>
                <a:cs typeface="Calibri" panose="020F0502020204030204" pitchFamily="34" charset="0"/>
              </a:rPr>
              <a:t>Zwiększenie aktywności i mobilności zawodowej oraz zdolności do zatrudnienia osób bezrobotnych, biernych zawodowo oraz innych grup, które znajdują się </a:t>
            </a:r>
            <a:br>
              <a:rPr lang="pl-PL" sz="1800" dirty="0">
                <a:latin typeface="Calibri" panose="020F0502020204030204" pitchFamily="34" charset="0"/>
                <a:cs typeface="Calibri" panose="020F0502020204030204" pitchFamily="34" charset="0"/>
              </a:rPr>
            </a:br>
            <a:r>
              <a:rPr lang="pl-PL" sz="1800" dirty="0">
                <a:latin typeface="Calibri" panose="020F0502020204030204" pitchFamily="34" charset="0"/>
                <a:cs typeface="Calibri" panose="020F0502020204030204" pitchFamily="34" charset="0"/>
              </a:rPr>
              <a:t>w niekorzystnej sytuacji na rynku pracy</a:t>
            </a:r>
          </a:p>
          <a:p>
            <a:pPr marL="11113" indent="0">
              <a:lnSpc>
                <a:spcPct val="120000"/>
              </a:lnSpc>
              <a:buNone/>
            </a:pPr>
            <a:r>
              <a:rPr lang="pl-PL" sz="1800" b="1" dirty="0">
                <a:latin typeface="Calibri" panose="020F0502020204030204" pitchFamily="34" charset="0"/>
                <a:cs typeface="Calibri" panose="020F0502020204030204" pitchFamily="34" charset="0"/>
              </a:rPr>
              <a:t>Typ projektów mogących uzyskać dofinansowanie: </a:t>
            </a:r>
            <a:r>
              <a:rPr lang="pl-PL" sz="1800" dirty="0">
                <a:latin typeface="Calibri" panose="020F0502020204030204" pitchFamily="34" charset="0"/>
                <a:cs typeface="Calibri" panose="020F0502020204030204" pitchFamily="34" charset="0"/>
              </a:rPr>
              <a:t>Instrumenty i usługi rynku pracy obejmujące działania aktywizujące wymienione w ustawie z dnia 20 kwietnia 2004 r. </a:t>
            </a:r>
            <a:br>
              <a:rPr lang="pl-PL" sz="1800" dirty="0">
                <a:latin typeface="Calibri" panose="020F0502020204030204" pitchFamily="34" charset="0"/>
                <a:cs typeface="Calibri" panose="020F0502020204030204" pitchFamily="34" charset="0"/>
              </a:rPr>
            </a:br>
            <a:r>
              <a:rPr lang="pl-PL" sz="1800" dirty="0">
                <a:latin typeface="Calibri" panose="020F0502020204030204" pitchFamily="34" charset="0"/>
                <a:cs typeface="Calibri" panose="020F0502020204030204" pitchFamily="34" charset="0"/>
              </a:rPr>
              <a:t>o promocji zatrudnienia i instytucjach rynku pracy, z wyłączeniem robót publicznych.</a:t>
            </a:r>
          </a:p>
          <a:p>
            <a:pPr marL="296863" indent="-285750">
              <a:lnSpc>
                <a:spcPct val="120000"/>
              </a:lnSpc>
            </a:pPr>
            <a:r>
              <a:rPr lang="pl-PL" sz="1800" dirty="0">
                <a:latin typeface="Calibri" panose="020F0502020204030204" pitchFamily="34" charset="0"/>
                <a:cs typeface="Calibri" panose="020F0502020204030204" pitchFamily="34" charset="0"/>
              </a:rPr>
              <a:t>Planowana alokacja: </a:t>
            </a:r>
            <a:r>
              <a:rPr lang="pl-PL" sz="1800" b="1" dirty="0">
                <a:latin typeface="Calibri" panose="020F0502020204030204" pitchFamily="34" charset="0"/>
                <a:cs typeface="Calibri" panose="020F0502020204030204" pitchFamily="34" charset="0"/>
              </a:rPr>
              <a:t>23 479 387,35 zł</a:t>
            </a:r>
          </a:p>
          <a:p>
            <a:pPr marL="296863" indent="-285750">
              <a:lnSpc>
                <a:spcPct val="120000"/>
              </a:lnSpc>
            </a:pPr>
            <a:r>
              <a:rPr lang="pl-PL" sz="1800" dirty="0">
                <a:latin typeface="Calibri" panose="020F0502020204030204" pitchFamily="34" charset="0"/>
                <a:cs typeface="Calibri" panose="020F0502020204030204" pitchFamily="34" charset="0"/>
              </a:rPr>
              <a:t>Okres realizacji projektu: </a:t>
            </a:r>
            <a:r>
              <a:rPr lang="pl-PL" sz="1800" b="1" dirty="0">
                <a:latin typeface="Calibri" panose="020F0502020204030204" pitchFamily="34" charset="0"/>
                <a:cs typeface="Calibri" panose="020F0502020204030204" pitchFamily="34" charset="0"/>
              </a:rPr>
              <a:t>01.01.2020 - 31.12.2020</a:t>
            </a:r>
            <a:endParaRPr lang="pl-PL" sz="1800" b="1" dirty="0">
              <a:solidFill>
                <a:prstClr val="black"/>
              </a:solidFill>
              <a:latin typeface="Garamond" panose="02020404030301010803" pitchFamily="18" charset="0"/>
              <a:cs typeface="Courier New" panose="02070309020205020404" pitchFamily="49" charset="0"/>
            </a:endParaRPr>
          </a:p>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Wezwanie</a:t>
            </a:r>
          </a:p>
        </p:txBody>
      </p:sp>
    </p:spTree>
    <p:extLst>
      <p:ext uri="{BB962C8B-B14F-4D97-AF65-F5344CB8AC3E}">
        <p14:creationId xmlns:p14="http://schemas.microsoft.com/office/powerpoint/2010/main" val="1011836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800" b="1" dirty="0">
              <a:solidFill>
                <a:prstClr val="black"/>
              </a:solidFill>
              <a:latin typeface="Garamond" panose="02020404030301010803" pitchFamily="18" charset="0"/>
              <a:cs typeface="Courier New" panose="02070309020205020404" pitchFamily="49" charset="0"/>
            </a:endParaRPr>
          </a:p>
          <a:p>
            <a:pPr marL="11113" indent="0" algn="just">
              <a:lnSpc>
                <a:spcPct val="120000"/>
              </a:lnSpc>
              <a:buNone/>
            </a:pPr>
            <a:endParaRPr lang="pl-PL" sz="1800" b="1" dirty="0">
              <a:latin typeface="Garamond" panose="02020404030301010803" pitchFamily="18" charset="0"/>
              <a:cs typeface="Courier New" panose="02070309020205020404" pitchFamily="49" charset="0"/>
            </a:endParaRPr>
          </a:p>
          <a:p>
            <a:pPr marL="0" indent="0">
              <a:buNone/>
            </a:pPr>
            <a:endParaRPr lang="pl-PL" sz="3500" dirty="0">
              <a:latin typeface="Garamond" panose="02020404030301010803" pitchFamily="18" charset="0"/>
            </a:endParaRPr>
          </a:p>
          <a:p>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Wskaźniki</a:t>
            </a:r>
          </a:p>
        </p:txBody>
      </p:sp>
      <p:graphicFrame>
        <p:nvGraphicFramePr>
          <p:cNvPr id="2" name="Tabela 3">
            <a:extLst>
              <a:ext uri="{FF2B5EF4-FFF2-40B4-BE49-F238E27FC236}">
                <a16:creationId xmlns:a16="http://schemas.microsoft.com/office/drawing/2014/main" id="{CD3CF63C-11C6-4313-8D39-1379237C5714}"/>
              </a:ext>
            </a:extLst>
          </p:cNvPr>
          <p:cNvGraphicFramePr>
            <a:graphicFrameLocks noGrp="1"/>
          </p:cNvGraphicFramePr>
          <p:nvPr>
            <p:extLst>
              <p:ext uri="{D42A27DB-BD31-4B8C-83A1-F6EECF244321}">
                <p14:modId xmlns:p14="http://schemas.microsoft.com/office/powerpoint/2010/main" val="4017952905"/>
              </p:ext>
            </p:extLst>
          </p:nvPr>
        </p:nvGraphicFramePr>
        <p:xfrm>
          <a:off x="333872" y="771550"/>
          <a:ext cx="8352928" cy="3802959"/>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696206076"/>
                    </a:ext>
                  </a:extLst>
                </a:gridCol>
                <a:gridCol w="4896544">
                  <a:extLst>
                    <a:ext uri="{9D8B030D-6E8A-4147-A177-3AD203B41FA5}">
                      <a16:colId xmlns:a16="http://schemas.microsoft.com/office/drawing/2014/main" val="1500329498"/>
                    </a:ext>
                  </a:extLst>
                </a:gridCol>
                <a:gridCol w="3024336">
                  <a:extLst>
                    <a:ext uri="{9D8B030D-6E8A-4147-A177-3AD203B41FA5}">
                      <a16:colId xmlns:a16="http://schemas.microsoft.com/office/drawing/2014/main" val="3147210667"/>
                    </a:ext>
                  </a:extLst>
                </a:gridCol>
              </a:tblGrid>
              <a:tr h="640334">
                <a:tc>
                  <a:txBody>
                    <a:bodyPr/>
                    <a:lstStyle/>
                    <a:p>
                      <a:pPr algn="ctr">
                        <a:lnSpc>
                          <a:spcPct val="115000"/>
                        </a:lnSpc>
                        <a:spcAft>
                          <a:spcPts val="100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L.p.</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Wskaźniki rezultatu specyficzne dla projektu </a:t>
                      </a:r>
                    </a:p>
                  </a:txBody>
                  <a:tcPr marL="68580" marR="68580" marT="0" marB="0" anchor="ctr"/>
                </a:tc>
                <a:tc>
                  <a:txBody>
                    <a:bodyPr/>
                    <a:lstStyle/>
                    <a:p>
                      <a:pPr algn="ctr">
                        <a:lnSpc>
                          <a:spcPct val="115000"/>
                        </a:lnSpc>
                        <a:spcAft>
                          <a:spcPts val="1000"/>
                        </a:spcAft>
                      </a:pPr>
                      <a:r>
                        <a:rPr lang="pl-PL"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Jednostka miary</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7289358"/>
                  </a:ext>
                </a:extLst>
              </a:tr>
              <a:tr h="321635">
                <a:tc>
                  <a:txBody>
                    <a:bodyPr/>
                    <a:lstStyle/>
                    <a:p>
                      <a:pPr algn="ctr">
                        <a:lnSpc>
                          <a:spcPct val="115000"/>
                        </a:lnSpc>
                        <a:spcAft>
                          <a:spcPts val="1000"/>
                        </a:spcAft>
                      </a:pPr>
                      <a:r>
                        <a:rPr lang="pl-PL"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dirty="0">
                          <a:effectLst/>
                          <a:latin typeface="+mn-lt"/>
                          <a:ea typeface="Times New Roman" panose="02020603050405020304" pitchFamily="18" charset="0"/>
                          <a:cs typeface="Times New Roman" panose="02020603050405020304" pitchFamily="18" charset="0"/>
                        </a:rPr>
                        <a:t>Liczba osób, które uzyskały kwalifikacje lub nabyły kompetencje</a:t>
                      </a:r>
                      <a:endParaRPr lang="pl-PL"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a:effectLst/>
                          <a:latin typeface="+mn-lt"/>
                          <a:ea typeface="TimesNewRoman"/>
                          <a:cs typeface="Times New Roman" panose="02020603050405020304" pitchFamily="18" charset="0"/>
                        </a:rPr>
                        <a:t>osoby</a:t>
                      </a:r>
                      <a:endParaRPr lang="pl-PL" sz="105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8589078"/>
                  </a:ext>
                </a:extLst>
              </a:tr>
              <a:tr h="321635">
                <a:tc>
                  <a:txBody>
                    <a:bodyPr/>
                    <a:lstStyle/>
                    <a:p>
                      <a:pPr algn="ctr">
                        <a:lnSpc>
                          <a:spcPct val="115000"/>
                        </a:lnSpc>
                        <a:spcAft>
                          <a:spcPts val="1000"/>
                        </a:spcAft>
                      </a:pPr>
                      <a:r>
                        <a:rPr lang="pl-PL"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dirty="0">
                          <a:effectLst/>
                          <a:latin typeface="+mn-lt"/>
                          <a:ea typeface="Times New Roman" panose="02020603050405020304" pitchFamily="18" charset="0"/>
                          <a:cs typeface="Times New Roman" panose="02020603050405020304" pitchFamily="18" charset="0"/>
                        </a:rPr>
                        <a:t>Minimalny poziom kryterium efektywności zatrudnieniowej dla osób w najtrudniejszej sytuacji, w tym osoby w wieku 50 lat i więcej, kobiety, osoby z niepełnosprawnościami, osoby długotrwale bezrobotne, osoby z niskimi kwalifikacjami do poziomu ISCED 3, imigranci, reemigranci</a:t>
                      </a:r>
                      <a:endParaRPr lang="pl-PL"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a:effectLst/>
                          <a:latin typeface="+mn-lt"/>
                          <a:ea typeface="Times New Roman" panose="02020603050405020304" pitchFamily="18" charset="0"/>
                          <a:cs typeface="Times New Roman" panose="02020603050405020304" pitchFamily="18" charset="0"/>
                        </a:rPr>
                        <a:t>44,3%</a:t>
                      </a:r>
                      <a:endParaRPr lang="pl-PL" sz="105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48023582"/>
                  </a:ext>
                </a:extLst>
              </a:tr>
              <a:tr h="241173">
                <a:tc>
                  <a:txBody>
                    <a:bodyPr/>
                    <a:lstStyle/>
                    <a:p>
                      <a:pPr algn="ctr">
                        <a:lnSpc>
                          <a:spcPct val="115000"/>
                        </a:lnSpc>
                        <a:spcAft>
                          <a:spcPts val="10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3</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dirty="0">
                          <a:effectLst/>
                          <a:latin typeface="+mn-lt"/>
                          <a:ea typeface="Times New Roman" panose="02020603050405020304" pitchFamily="18" charset="0"/>
                          <a:cs typeface="Times New Roman" panose="02020603050405020304" pitchFamily="18" charset="0"/>
                        </a:rPr>
                        <a:t>Minimalny poziom kryterium efektywności zatrudnieniowej dla pozostałych osób nienależących do ww. grup</a:t>
                      </a:r>
                      <a:endParaRPr lang="pl-PL"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100" dirty="0">
                          <a:effectLst/>
                          <a:latin typeface="+mn-lt"/>
                          <a:ea typeface="Times New Roman" panose="02020603050405020304" pitchFamily="18" charset="0"/>
                          <a:cs typeface="Times New Roman" panose="02020603050405020304" pitchFamily="18" charset="0"/>
                        </a:rPr>
                        <a:t>60,4%</a:t>
                      </a:r>
                      <a:endParaRPr lang="pl-PL" sz="105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40136568"/>
                  </a:ext>
                </a:extLst>
              </a:tr>
              <a:tr h="173228">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W ramach projektów realizowanych w ramach RPOWP zastosowanie ma metodyka pomiaru efektywności zatrudnieniowej określona w pkt 2 Podrozdziału 3.2 </a:t>
                      </a:r>
                      <a:r>
                        <a:rPr lang="pl-PL" sz="1400" b="1" kern="1200" dirty="0">
                          <a:solidFill>
                            <a:schemeClr val="dk1"/>
                          </a:solidFill>
                          <a:effectLst/>
                          <a:latin typeface="+mn-lt"/>
                          <a:ea typeface="+mn-ea"/>
                          <a:cs typeface="+mn-cs"/>
                        </a:rPr>
                        <a:t>Sposób pomiaru kryterium efektywności zatrudnieniowej i efektywności zawodowej w projekcie</a:t>
                      </a:r>
                      <a:r>
                        <a:rPr lang="pl-PL" sz="1400" kern="1200" dirty="0">
                          <a:solidFill>
                            <a:schemeClr val="dk1"/>
                          </a:solidFill>
                          <a:effectLst/>
                          <a:latin typeface="+mn-lt"/>
                          <a:ea typeface="+mn-ea"/>
                          <a:cs typeface="+mn-cs"/>
                        </a:rPr>
                        <a:t> </a:t>
                      </a:r>
                      <a:r>
                        <a:rPr lang="pl-PL" sz="1400" i="1" kern="1200" dirty="0">
                          <a:solidFill>
                            <a:schemeClr val="dk1"/>
                          </a:solidFill>
                          <a:effectLst/>
                          <a:latin typeface="+mn-lt"/>
                          <a:ea typeface="+mn-ea"/>
                          <a:cs typeface="+mn-cs"/>
                        </a:rPr>
                        <a:t>Wytycznych w zakresie realizacji przedsięwzięć z udziałem środków Europejskiego Funduszu Społecznego w obszarze rynku pracy na lata 2014-2020</a:t>
                      </a:r>
                      <a:r>
                        <a:rPr lang="pl-PL" sz="1400" kern="1200" dirty="0">
                          <a:solidFill>
                            <a:schemeClr val="dk1"/>
                          </a:solidFill>
                          <a:effectLst/>
                          <a:latin typeface="+mn-lt"/>
                          <a:ea typeface="+mn-ea"/>
                          <a:cs typeface="+mn-cs"/>
                        </a:rPr>
                        <a:t>, tj. metodyka sposobu pomiaru efektywności zatrudnieniowej uwzględniająca zatrudnienie na podstawie umowy o pracę oraz samozatrudnienie.</a:t>
                      </a:r>
                      <a:endParaRPr lang="pl-PL" sz="1400" dirty="0">
                        <a:solidFill>
                          <a:prstClr val="black"/>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400" dirty="0">
                        <a:solidFill>
                          <a:prstClr val="black"/>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dirty="0">
                          <a:solidFill>
                            <a:prstClr val="black"/>
                          </a:solidFill>
                          <a:latin typeface="Calibri" panose="020F0502020204030204" pitchFamily="34" charset="0"/>
                          <a:cs typeface="Calibri" panose="020F0502020204030204" pitchFamily="34" charset="0"/>
                        </a:rPr>
                        <a:t>W przypadku wskaźnika </a:t>
                      </a:r>
                      <a:r>
                        <a:rPr lang="pl-PL" sz="1400" i="1" dirty="0">
                          <a:solidFill>
                            <a:prstClr val="black"/>
                          </a:solidFill>
                          <a:latin typeface="Calibri" panose="020F0502020204030204" pitchFamily="34" charset="0"/>
                          <a:cs typeface="Calibri" panose="020F0502020204030204" pitchFamily="34" charset="0"/>
                        </a:rPr>
                        <a:t>Liczba osób, które uzyskały kwalifikacje lub nabyły kompetencje </a:t>
                      </a:r>
                      <a:r>
                        <a:rPr lang="pl-PL" sz="1400" dirty="0">
                          <a:solidFill>
                            <a:prstClr val="black"/>
                          </a:solidFill>
                          <a:latin typeface="Calibri" panose="020F0502020204030204" pitchFamily="34" charset="0"/>
                          <a:cs typeface="Calibri" panose="020F0502020204030204" pitchFamily="34" charset="0"/>
                        </a:rPr>
                        <a:t>brak jest określonej definicji. Źródła pozyskania informacji oraz sposób monitorowania i pomiaru wskaźnika określa Projektodawca.</a:t>
                      </a:r>
                    </a:p>
                  </a:txBody>
                  <a:tcPr marL="68580" marR="68580" marT="0" marB="0" anchor="ctr"/>
                </a:tc>
                <a:tc hMerge="1">
                  <a:txBody>
                    <a:bodyPr/>
                    <a:lstStyle/>
                    <a:p>
                      <a:pPr algn="ctr">
                        <a:lnSpc>
                          <a:spcPct val="115000"/>
                        </a:lnSpc>
                        <a:spcAft>
                          <a:spcPts val="1000"/>
                        </a:spcAft>
                      </a:pP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pl-PL" dirty="0"/>
                    </a:p>
                  </a:txBody>
                  <a:tcPr marL="68580" marR="68580" marT="0" marB="0" anchor="ctr"/>
                </a:tc>
                <a:extLst>
                  <a:ext uri="{0D108BD9-81ED-4DB2-BD59-A6C34878D82A}">
                    <a16:rowId xmlns:a16="http://schemas.microsoft.com/office/drawing/2014/main" val="3681378631"/>
                  </a:ext>
                </a:extLst>
              </a:tr>
            </a:tbl>
          </a:graphicData>
        </a:graphic>
      </p:graphicFrame>
    </p:spTree>
    <p:extLst>
      <p:ext uri="{BB962C8B-B14F-4D97-AF65-F5344CB8AC3E}">
        <p14:creationId xmlns:p14="http://schemas.microsoft.com/office/powerpoint/2010/main" val="2373127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3357" y="1059583"/>
            <a:ext cx="8219256" cy="3600400"/>
          </a:xfrm>
        </p:spPr>
        <p:txBody>
          <a:bodyPr>
            <a:normAutofit fontScale="92500" lnSpcReduction="10000"/>
          </a:bodyPr>
          <a:lstStyle/>
          <a:p>
            <a:pPr marL="0" indent="0">
              <a:buNone/>
            </a:pPr>
            <a:r>
              <a:rPr lang="pl-PL" sz="1600" dirty="0"/>
              <a:t>Projekty współfinansowane z EFS są finansowane ze środków Funduszu Pracy przeznaczonych wyłącznie </a:t>
            </a:r>
            <a:r>
              <a:rPr lang="pl-PL" sz="1600" b="1" dirty="0"/>
              <a:t>na aktywne formy przeciwdziałania bezrobociu </a:t>
            </a:r>
            <a:r>
              <a:rPr lang="pl-PL" sz="1600" dirty="0"/>
              <a:t>– w części limitu będącego w dyspozycji samorządu województwa i części limitu będącego w dyspozycji samorządu powiatu. </a:t>
            </a:r>
          </a:p>
          <a:p>
            <a:pPr marL="0" indent="0">
              <a:buNone/>
            </a:pPr>
            <a:r>
              <a:rPr lang="pl-PL" sz="1600" dirty="0"/>
              <a:t> </a:t>
            </a:r>
          </a:p>
          <a:p>
            <a:pPr marL="0" indent="0">
              <a:buNone/>
            </a:pPr>
            <a:r>
              <a:rPr lang="pl-PL" sz="1600" dirty="0"/>
              <a:t>Zgodnie z </a:t>
            </a:r>
            <a:r>
              <a:rPr lang="pl-PL" sz="1600" i="1" dirty="0"/>
              <a:t>Wytycznymi w zakresie kwalifikowalności wydatków w ramach Europejskiego Funduszu Rozwoju Regionalnego, Europejskiego Funduszu Społecznego oraz Funduszu Spójności na lata 2014-2020</a:t>
            </a:r>
            <a:r>
              <a:rPr lang="pl-PL" sz="1600" dirty="0"/>
              <a:t>, w przypadku projektów realizowanych na podstawie </a:t>
            </a:r>
            <a:r>
              <a:rPr lang="pl-PL" sz="1600" i="1" dirty="0"/>
              <a:t>Wytycznych w zakresie realizacji projektów finansowanych ze środków Funduszu Pracy w ramach programów współfinansowanych z Europejskiego Funduszu Społecznego na lata 2014-2020</a:t>
            </a:r>
            <a:r>
              <a:rPr lang="pl-PL" sz="1600" dirty="0"/>
              <a:t>, </a:t>
            </a:r>
            <a:r>
              <a:rPr lang="pl-PL" sz="1600" b="1" dirty="0"/>
              <a:t>koszty pośrednie nie podlegają rozliczeniu w projekcie powiatowego urzędu pracy. </a:t>
            </a:r>
            <a:r>
              <a:rPr lang="pl-PL" sz="1600" dirty="0"/>
              <a:t>Koszty zarządzania projektem powiatowego urzędu pracy są ponoszone i rozliczane zgodnie z przepisami ministra właściwego ds. pracy regulującymi obszar rynku pracy.</a:t>
            </a:r>
          </a:p>
          <a:p>
            <a:pPr marL="0" indent="0">
              <a:buNone/>
            </a:pPr>
            <a:endParaRPr lang="pl-PL" sz="1600" dirty="0"/>
          </a:p>
          <a:p>
            <a:pPr marL="0" indent="0">
              <a:buNone/>
            </a:pPr>
            <a:r>
              <a:rPr lang="pl-PL" sz="1600" dirty="0"/>
              <a:t>Całość środków Funduszu Pracy przeznaczona na aktywne formy przeciwdziałania bezrobociu stanowi </a:t>
            </a:r>
            <a:r>
              <a:rPr lang="pl-PL" sz="1600" b="1" dirty="0"/>
              <a:t>dofinansowanie projektu</a:t>
            </a:r>
            <a:r>
              <a:rPr lang="pl-PL" sz="1600" dirty="0"/>
              <a:t>. W ramach projektu PUP nie ma możliwości wnoszenia wkładu własnego. W projekcie PUP nie są również wykazywane żadne środki prywatne angażowane w związku z udzielanym wsparciem w ramach realizowanego projektu PUP.</a:t>
            </a: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latin typeface="+mn-lt"/>
              </a:rPr>
              <a:t>Projekt pozakonkursowy PUP</a:t>
            </a:r>
          </a:p>
        </p:txBody>
      </p:sp>
    </p:spTree>
    <p:extLst>
      <p:ext uri="{BB962C8B-B14F-4D97-AF65-F5344CB8AC3E}">
        <p14:creationId xmlns:p14="http://schemas.microsoft.com/office/powerpoint/2010/main" val="1634729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3357" y="1059583"/>
            <a:ext cx="8219256" cy="3600400"/>
          </a:xfrm>
        </p:spPr>
        <p:txBody>
          <a:bodyPr>
            <a:normAutofit/>
          </a:bodyPr>
          <a:lstStyle/>
          <a:p>
            <a:pPr marL="0" indent="0">
              <a:buNone/>
            </a:pPr>
            <a:r>
              <a:rPr lang="pl-PL" sz="1800" dirty="0"/>
              <a:t>We wniosku o dofinansowanie projektu PUP wykazywana jest łączna wartość wydatków kwalifikowalnych zgodnie z </a:t>
            </a:r>
            <a:r>
              <a:rPr lang="pl-PL" sz="1800" i="1" dirty="0"/>
              <a:t>Wytycznymi w zakresie kwalifikowania wydatków w ramach Europejskiego Funduszu Rozwoju Regionalnego, Europejskiego Funduszu Społecznego oraz Funduszu Spójności na lata 2014 -2020 </a:t>
            </a:r>
            <a:r>
              <a:rPr lang="pl-PL" sz="1800" dirty="0"/>
              <a:t>ze wskazaniem poszczególnych usług i instrumentów rynku pracy jako odrębnych zadań merytorycznych w projekcie.</a:t>
            </a:r>
          </a:p>
          <a:p>
            <a:pPr marL="0" indent="0">
              <a:buNone/>
            </a:pPr>
            <a:endParaRPr lang="pl-PL" sz="1800" dirty="0"/>
          </a:p>
          <a:p>
            <a:pPr marL="0" indent="0">
              <a:buNone/>
            </a:pPr>
            <a:r>
              <a:rPr lang="pl-PL" sz="1800" dirty="0"/>
              <a:t>W przypadku jednorazowych środków na podjęcie działalności gospodarczej lub refundacji kosztów wyposażenia lub doposażenia stanowiska pracy w budżecie projektu PUP wsparcie ujmowane jest w </a:t>
            </a:r>
            <a:r>
              <a:rPr lang="pl-PL" sz="1800" b="1" dirty="0"/>
              <a:t>szacowanych kwotach netto</a:t>
            </a:r>
            <a:r>
              <a:rPr lang="pl-PL" sz="1800" dirty="0"/>
              <a:t>.</a:t>
            </a: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latin typeface="+mn-lt"/>
              </a:rPr>
              <a:t>Projekt pozakonkursowy PUP</a:t>
            </a:r>
          </a:p>
        </p:txBody>
      </p:sp>
    </p:spTree>
    <p:extLst>
      <p:ext uri="{BB962C8B-B14F-4D97-AF65-F5344CB8AC3E}">
        <p14:creationId xmlns:p14="http://schemas.microsoft.com/office/powerpoint/2010/main" val="3785240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9542"/>
            <a:ext cx="8219256" cy="3960440"/>
          </a:xfrm>
        </p:spPr>
        <p:txBody>
          <a:bodyPr>
            <a:noAutofit/>
          </a:bodyPr>
          <a:lstStyle/>
          <a:p>
            <a:pPr marL="11113" indent="0" algn="just">
              <a:lnSpc>
                <a:spcPct val="120000"/>
              </a:lnSpc>
              <a:buNone/>
            </a:pPr>
            <a:r>
              <a:rPr lang="pl-PL" sz="1600" dirty="0">
                <a:solidFill>
                  <a:prstClr val="black"/>
                </a:solidFill>
                <a:cs typeface="Courier New" panose="02070309020205020404" pitchFamily="49" charset="0"/>
              </a:rPr>
              <a:t>Wniosek o dofinansowanie projektu pozakonkursowego składany jest w dwóch formach:</a:t>
            </a:r>
          </a:p>
          <a:p>
            <a:pPr marL="11113" indent="0">
              <a:lnSpc>
                <a:spcPct val="120000"/>
              </a:lnSpc>
              <a:buNone/>
            </a:pPr>
            <a:r>
              <a:rPr lang="pl-PL" sz="1600" dirty="0">
                <a:solidFill>
                  <a:prstClr val="black"/>
                </a:solidFill>
                <a:cs typeface="Courier New" panose="02070309020205020404" pitchFamily="49" charset="0"/>
              </a:rPr>
              <a:t>- w formie dokumentu elektronicznego (XML) za pośrednictwem Generatora Wniosków Aplikacyjnych Europejskiego Funduszu Społecznego w ramach Systemu Obsługi Wniosków Aplikacyjnych Regionalnego Programu Operacyjnego Województwa Podlaskiego (GWA EFS w ramach SOWA RPOWP), aplikacja dostępna jest pod adresem </a:t>
            </a:r>
            <a:r>
              <a:rPr lang="pl-PL" sz="1600" dirty="0">
                <a:solidFill>
                  <a:prstClr val="black"/>
                </a:solidFill>
                <a:cs typeface="Courier New" panose="02070309020205020404" pitchFamily="49" charset="0"/>
                <a:hlinkClick r:id="rId2"/>
              </a:rPr>
              <a:t>https://rpo.wrotapodlasia.pl/pl/jak_skorzystac_z_programu/pobierz_wzory_dokumentow/generator-wnioskow-aplikacyjnych-efs.html#_pz0oft</a:t>
            </a:r>
            <a:r>
              <a:rPr lang="pl-PL" sz="1600" dirty="0">
                <a:solidFill>
                  <a:prstClr val="black"/>
                </a:solidFill>
                <a:cs typeface="Courier New" panose="02070309020205020404" pitchFamily="49" charset="0"/>
              </a:rPr>
              <a:t> . Wniosek o dofinansowanie należy złożyć w wersji instalacyjnej GWA EFS w ramach SOWA RPOWP, </a:t>
            </a:r>
            <a:r>
              <a:rPr lang="pl-PL" sz="1600" b="1" dirty="0">
                <a:solidFill>
                  <a:prstClr val="black"/>
                </a:solidFill>
                <a:cs typeface="Courier New" panose="02070309020205020404" pitchFamily="49" charset="0"/>
              </a:rPr>
              <a:t>nie starszej niż 2.1.5</a:t>
            </a:r>
            <a:r>
              <a:rPr lang="pl-PL" sz="1600" dirty="0">
                <a:solidFill>
                  <a:prstClr val="black"/>
                </a:solidFill>
                <a:cs typeface="Courier New" panose="02070309020205020404" pitchFamily="49" charset="0"/>
              </a:rPr>
              <a:t> (dostępnej w dniu rozpoczęcia naboru);</a:t>
            </a:r>
          </a:p>
          <a:p>
            <a:pPr marL="11113" indent="0">
              <a:lnSpc>
                <a:spcPct val="120000"/>
              </a:lnSpc>
              <a:buNone/>
            </a:pPr>
            <a:r>
              <a:rPr lang="pl-PL" sz="1600" dirty="0">
                <a:solidFill>
                  <a:prstClr val="black"/>
                </a:solidFill>
                <a:cs typeface="Courier New" panose="02070309020205020404" pitchFamily="49" charset="0"/>
              </a:rPr>
              <a:t>- w formie papierowej wydrukowanej z systemu GWA EFS w ramach SOWA RPOWP, opatrzonej podpisem osoby uprawnionej/osób uprawionych do złożenia wniosku (w jednym egzemplarzu) wraz z:</a:t>
            </a: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r>
              <a:rPr lang="pl-PL" sz="1600" b="1" dirty="0">
                <a:solidFill>
                  <a:schemeClr val="bg1"/>
                </a:solidFill>
              </a:rPr>
              <a:t>Miejsce i termin składania wniosku</a:t>
            </a:r>
          </a:p>
        </p:txBody>
      </p:sp>
    </p:spTree>
    <p:extLst>
      <p:ext uri="{BB962C8B-B14F-4D97-AF65-F5344CB8AC3E}">
        <p14:creationId xmlns:p14="http://schemas.microsoft.com/office/powerpoint/2010/main" val="3746528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9542"/>
            <a:ext cx="8219256" cy="3960440"/>
          </a:xfrm>
        </p:spPr>
        <p:txBody>
          <a:bodyPr>
            <a:noAutofit/>
          </a:bodyPr>
          <a:lstStyle/>
          <a:p>
            <a:pPr marL="11113" indent="0">
              <a:lnSpc>
                <a:spcPct val="120000"/>
              </a:lnSpc>
              <a:buNone/>
            </a:pPr>
            <a:r>
              <a:rPr lang="pl-PL" sz="1600" dirty="0">
                <a:solidFill>
                  <a:prstClr val="black"/>
                </a:solidFill>
                <a:cs typeface="Courier New" panose="02070309020205020404" pitchFamily="49" charset="0"/>
              </a:rPr>
              <a:t>a) wydrukiem Potwierdzenia Przesłania do IZ RPOWP Elektronicznej Wersji Wniosku O Dofinansowanie W Ramach Regionalnego Programu Operacyjnego Województwa Podlaskiego na lata 2014-2020 (w jednym egzemplarzu);</a:t>
            </a:r>
          </a:p>
          <a:p>
            <a:pPr marL="11113" indent="0">
              <a:lnSpc>
                <a:spcPct val="120000"/>
              </a:lnSpc>
              <a:buNone/>
            </a:pPr>
            <a:r>
              <a:rPr lang="pl-PL" sz="1600" dirty="0">
                <a:solidFill>
                  <a:prstClr val="black"/>
                </a:solidFill>
                <a:cs typeface="Courier New" panose="02070309020205020404" pitchFamily="49" charset="0"/>
              </a:rPr>
              <a:t>b) potwierdzoną za zgodność z oryginałem kopią uchwały właściwego organu jednostki samorządu terytorialnego udzielającej pełnomocnictwa do czynności związanych z realizacją projektu, w tym do złożenia wniosku o dofinansowanie projektu (w dwóch egzemplarzach);</a:t>
            </a:r>
          </a:p>
          <a:p>
            <a:pPr marL="11113" indent="0">
              <a:lnSpc>
                <a:spcPct val="120000"/>
              </a:lnSpc>
              <a:buNone/>
            </a:pPr>
            <a:r>
              <a:rPr lang="pl-PL" sz="1600" dirty="0">
                <a:solidFill>
                  <a:srgbClr val="FF0000"/>
                </a:solidFill>
                <a:cs typeface="Courier New" panose="02070309020205020404" pitchFamily="49" charset="0"/>
              </a:rPr>
              <a:t>c) informacją o wysokości planowanych wydatków PUP na finansowanie podatku VAT w odniesieniu do wniosku o dofinansowanie projektu na 2020 r. w ramach RPOWP w formie odrębnego oświadczenia opatrzonego podpisem osoby uprawnionej/osób uprawionych do złożenia wniosku (w jednym egzemplarzu).</a:t>
            </a:r>
          </a:p>
          <a:p>
            <a:pPr marL="0" indent="0">
              <a:buNone/>
            </a:pPr>
            <a:endParaRPr lang="pl-PL" sz="1600" b="1" dirty="0"/>
          </a:p>
          <a:p>
            <a:pPr marL="0" indent="0">
              <a:buNone/>
            </a:pPr>
            <a:r>
              <a:rPr lang="pl-PL" sz="1600" b="1" dirty="0"/>
              <a:t>UWAGA: </a:t>
            </a:r>
            <a:r>
              <a:rPr lang="pl-PL" sz="1600" dirty="0"/>
              <a:t>Wersję papierową należy przygotować po wysłaniu wniosku w wersji elektronicznej.</a:t>
            </a:r>
          </a:p>
          <a:p>
            <a:pPr marL="11113" indent="0" algn="just">
              <a:lnSpc>
                <a:spcPct val="120000"/>
              </a:lnSpc>
              <a:buNone/>
            </a:pPr>
            <a:endParaRPr lang="pl-PL" sz="1200" dirty="0">
              <a:solidFill>
                <a:srgbClr val="FF0000"/>
              </a:solidFill>
              <a:cs typeface="Courier New" panose="02070309020205020404" pitchFamily="49" charset="0"/>
            </a:endParaRP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r>
              <a:rPr lang="pl-PL" sz="1600" b="1" dirty="0">
                <a:solidFill>
                  <a:schemeClr val="bg1"/>
                </a:solidFill>
              </a:rPr>
              <a:t>Miejsce i termin składania wniosku</a:t>
            </a:r>
          </a:p>
        </p:txBody>
      </p:sp>
    </p:spTree>
    <p:extLst>
      <p:ext uri="{BB962C8B-B14F-4D97-AF65-F5344CB8AC3E}">
        <p14:creationId xmlns:p14="http://schemas.microsoft.com/office/powerpoint/2010/main" val="16978328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1"/>
            <a:ext cx="8219256" cy="3764431"/>
          </a:xfrm>
        </p:spPr>
        <p:txBody>
          <a:bodyPr>
            <a:noAutofit/>
          </a:bodyPr>
          <a:lstStyle/>
          <a:p>
            <a:pPr marL="0" indent="0">
              <a:buNone/>
            </a:pPr>
            <a:r>
              <a:rPr lang="pl-PL" sz="1500" b="1" dirty="0"/>
              <a:t>Wnioski w formie papierowej należy składać </a:t>
            </a:r>
            <a:r>
              <a:rPr lang="pl-PL" sz="1500" dirty="0"/>
              <a:t>w siedzibie Wojewódzkiego Urzędu Pracy w Białymstoku, </a:t>
            </a:r>
            <a:br>
              <a:rPr lang="pl-PL" sz="1500" dirty="0"/>
            </a:br>
            <a:r>
              <a:rPr lang="pl-PL" sz="1500" dirty="0"/>
              <a:t>ul. Pogodna 22, 15-354 Białystok, Punkt Przyjęć Wniosków, pokój nr 02, od poniedziałku do piątku w godzinach:</a:t>
            </a:r>
          </a:p>
          <a:p>
            <a:pPr marL="0" indent="0">
              <a:buNone/>
            </a:pPr>
            <a:r>
              <a:rPr lang="pl-PL" sz="1500" dirty="0"/>
              <a:t>- poniedziałek: 8.00 – 16.00; </a:t>
            </a:r>
          </a:p>
          <a:p>
            <a:pPr marL="0" indent="0">
              <a:buNone/>
            </a:pPr>
            <a:r>
              <a:rPr lang="pl-PL" sz="1500" dirty="0"/>
              <a:t>- wtorek – piątek: 7.30 – 15.30.</a:t>
            </a:r>
          </a:p>
          <a:p>
            <a:pPr marL="0" indent="0">
              <a:buNone/>
            </a:pPr>
            <a:r>
              <a:rPr lang="pl-PL" sz="1500" dirty="0"/>
              <a:t>Wnioski można składać osobiście, przesyłką kurierską lub pocztą.</a:t>
            </a:r>
          </a:p>
          <a:p>
            <a:pPr marL="0" indent="0">
              <a:buNone/>
            </a:pPr>
            <a:endParaRPr lang="pl-PL" sz="1500" dirty="0"/>
          </a:p>
          <a:p>
            <a:pPr marL="0" indent="0">
              <a:buNone/>
            </a:pPr>
            <a:r>
              <a:rPr lang="pl-PL" sz="1500" dirty="0"/>
              <a:t>Egzemplarz składanego wniosku powinien być </a:t>
            </a:r>
            <a:r>
              <a:rPr lang="pl-PL" sz="1500" b="1" dirty="0"/>
              <a:t>trwale spięty.</a:t>
            </a:r>
            <a:endParaRPr lang="pl-PL" sz="1500" dirty="0"/>
          </a:p>
          <a:p>
            <a:pPr marL="0" indent="0">
              <a:buNone/>
            </a:pPr>
            <a:r>
              <a:rPr lang="pl-PL" sz="1500" b="1" dirty="0"/>
              <a:t> </a:t>
            </a:r>
            <a:endParaRPr lang="pl-PL" sz="1500" dirty="0"/>
          </a:p>
          <a:p>
            <a:pPr marL="0" indent="0">
              <a:buNone/>
            </a:pPr>
            <a:r>
              <a:rPr lang="pl-PL" sz="1500" dirty="0"/>
              <a:t>W przypadku wniosków składanych pocztą lub przesyłką kurierską kopertę należy oznaczyć w następujący sposób:</a:t>
            </a:r>
          </a:p>
          <a:p>
            <a:pPr marL="0" lvl="0" indent="0">
              <a:buNone/>
            </a:pPr>
            <a:r>
              <a:rPr lang="pl-PL" sz="1500" b="1" dirty="0"/>
              <a:t>- Wniosek o dofinansowanie projektu w ramach Działania 2.1 RPOWP 2014-2020.</a:t>
            </a:r>
          </a:p>
          <a:p>
            <a:pPr marL="0" lvl="0" indent="0">
              <a:buNone/>
            </a:pPr>
            <a:r>
              <a:rPr lang="pl-PL" sz="1500" b="1" dirty="0"/>
              <a:t>- Nabór wniosków pozakonkursowych na 2020 r.</a:t>
            </a: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r>
              <a:rPr lang="pl-PL" sz="1600" b="1" dirty="0">
                <a:solidFill>
                  <a:schemeClr val="bg1"/>
                </a:solidFill>
              </a:rPr>
              <a:t>Miejsce i termin składania wniosku</a:t>
            </a:r>
          </a:p>
        </p:txBody>
      </p:sp>
    </p:spTree>
    <p:extLst>
      <p:ext uri="{BB962C8B-B14F-4D97-AF65-F5344CB8AC3E}">
        <p14:creationId xmlns:p14="http://schemas.microsoft.com/office/powerpoint/2010/main" val="27973761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384376"/>
          </a:xfrm>
        </p:spPr>
        <p:txBody>
          <a:bodyPr>
            <a:noAutofit/>
          </a:bodyPr>
          <a:lstStyle/>
          <a:p>
            <a:pPr marL="0" indent="0">
              <a:buNone/>
            </a:pPr>
            <a:r>
              <a:rPr lang="pl-PL" sz="1800" dirty="0"/>
              <a:t>Nabór wniosków został uruchomiony w dniu </a:t>
            </a:r>
            <a:r>
              <a:rPr lang="pl-PL" sz="1800" b="1" dirty="0"/>
              <a:t>17 grudnia 2019 </a:t>
            </a:r>
            <a:r>
              <a:rPr lang="pl-PL" sz="1800" dirty="0"/>
              <a:t>roku o godzinie 8:00. </a:t>
            </a:r>
          </a:p>
          <a:p>
            <a:pPr marL="0" indent="0">
              <a:buNone/>
            </a:pPr>
            <a:endParaRPr lang="pl-PL" sz="1800" dirty="0"/>
          </a:p>
          <a:p>
            <a:pPr marL="0" indent="0">
              <a:buNone/>
            </a:pPr>
            <a:r>
              <a:rPr lang="pl-PL" sz="1800" dirty="0"/>
              <a:t>Ostateczny termin składania wniosków o dofinansowanie realizacji projektów upływa dnia </a:t>
            </a:r>
            <a:r>
              <a:rPr lang="pl-PL" sz="1800" b="1" dirty="0"/>
              <a:t>17 stycznia 2020 </a:t>
            </a:r>
            <a:r>
              <a:rPr lang="pl-PL" sz="1800" dirty="0"/>
              <a:t>roku o godzinie 15:30.</a:t>
            </a:r>
          </a:p>
          <a:p>
            <a:pPr marL="0" indent="0">
              <a:buNone/>
            </a:pPr>
            <a:endParaRPr lang="pl-PL" sz="1800" dirty="0"/>
          </a:p>
          <a:p>
            <a:pPr marL="0" indent="0">
              <a:buNone/>
            </a:pPr>
            <a:r>
              <a:rPr lang="pl-PL" sz="1800" dirty="0"/>
              <a:t>Decyduje data wpływu wniosku w wersji papierowej do WUP.</a:t>
            </a:r>
          </a:p>
          <a:p>
            <a:pPr marL="0" indent="0">
              <a:buNone/>
            </a:pPr>
            <a:endParaRPr lang="pl-PL" sz="1800" dirty="0"/>
          </a:p>
          <a:p>
            <a:pPr marL="0" indent="0">
              <a:buNone/>
            </a:pPr>
            <a:r>
              <a:rPr lang="pl-PL" sz="1800" dirty="0"/>
              <a:t>WUP nie przewiduje skrócenia naboru wniosków o dofinansowanie projektów pozakonkursowych prowadzonego w ramach naboru.</a:t>
            </a: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r>
              <a:rPr lang="pl-PL" sz="1600" b="1" dirty="0">
                <a:solidFill>
                  <a:schemeClr val="bg1"/>
                </a:solidFill>
              </a:rPr>
              <a:t>Miejsce i termin składania wniosku</a:t>
            </a:r>
          </a:p>
        </p:txBody>
      </p:sp>
    </p:spTree>
    <p:extLst>
      <p:ext uri="{BB962C8B-B14F-4D97-AF65-F5344CB8AC3E}">
        <p14:creationId xmlns:p14="http://schemas.microsoft.com/office/powerpoint/2010/main" val="10099977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3357" y="843558"/>
            <a:ext cx="8219256" cy="4039097"/>
          </a:xfrm>
        </p:spPr>
        <p:txBody>
          <a:bodyPr>
            <a:noAutofit/>
          </a:bodyPr>
          <a:lstStyle/>
          <a:p>
            <a:pPr marL="0" indent="0">
              <a:lnSpc>
                <a:spcPct val="120000"/>
              </a:lnSpc>
              <a:buNone/>
            </a:pPr>
            <a:r>
              <a:rPr lang="pl-PL" sz="2000" dirty="0"/>
              <a:t>Informacji dotyczących naboru udzielają pracownicy Punktu Przyjęć Wniosków Europejskiego Funduszu Społecznego (Wydział Informacji i Promocji EFS) w Wojewódzkim Urzędzie Pracy w Białymstoku, </a:t>
            </a:r>
            <a:br>
              <a:rPr lang="pl-PL" sz="2000" dirty="0"/>
            </a:br>
            <a:r>
              <a:rPr lang="pl-PL" sz="2000" dirty="0"/>
              <a:t>ul. Pogodna 22, 15-354 Białystok:</a:t>
            </a:r>
          </a:p>
          <a:p>
            <a:pPr>
              <a:lnSpc>
                <a:spcPct val="120000"/>
              </a:lnSpc>
            </a:pPr>
            <a:r>
              <a:rPr lang="pl-PL" sz="2000" dirty="0"/>
              <a:t>pod numerem telefonu: 85 74 97 247</a:t>
            </a:r>
          </a:p>
          <a:p>
            <a:pPr>
              <a:lnSpc>
                <a:spcPct val="120000"/>
              </a:lnSpc>
            </a:pPr>
            <a:r>
              <a:rPr lang="pl-PL" sz="2000" dirty="0"/>
              <a:t>za pośrednictwem poczty elektronicznej na podany poniżej adres: </a:t>
            </a:r>
            <a:r>
              <a:rPr lang="pl-PL" sz="2000" dirty="0">
                <a:hlinkClick r:id="rId2"/>
              </a:rPr>
              <a:t>informacja.efs@wup.wrotapodlasia.pl</a:t>
            </a:r>
            <a:r>
              <a:rPr lang="pl-PL" sz="2000" dirty="0"/>
              <a:t>   </a:t>
            </a:r>
          </a:p>
          <a:p>
            <a:pPr marL="0" indent="0">
              <a:lnSpc>
                <a:spcPct val="120000"/>
              </a:lnSpc>
              <a:buNone/>
            </a:pPr>
            <a:r>
              <a:rPr lang="pl-PL" sz="2000" dirty="0"/>
              <a:t>Wyjaśnienia o charakterze ogólnym publikowane będą na stronie internetowej WUP: </a:t>
            </a:r>
            <a:r>
              <a:rPr lang="pl-PL" sz="2000" dirty="0">
                <a:hlinkClick r:id="rId3"/>
              </a:rPr>
              <a:t>http://rpo.wupbialystok.praca.gov.pl</a:t>
            </a:r>
            <a:r>
              <a:rPr lang="pl-PL" sz="2000" dirty="0"/>
              <a:t>  </a:t>
            </a: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r>
              <a:rPr lang="pl-PL" sz="1600" b="1" dirty="0">
                <a:solidFill>
                  <a:schemeClr val="bg1"/>
                </a:solidFill>
                <a:latin typeface="+mn-lt"/>
              </a:rPr>
              <a:t>Informacje dodatkowe</a:t>
            </a:r>
          </a:p>
        </p:txBody>
      </p:sp>
    </p:spTree>
    <p:extLst>
      <p:ext uri="{BB962C8B-B14F-4D97-AF65-F5344CB8AC3E}">
        <p14:creationId xmlns:p14="http://schemas.microsoft.com/office/powerpoint/2010/main" val="36197967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3357" y="843558"/>
            <a:ext cx="8219256" cy="4039097"/>
          </a:xfrm>
        </p:spPr>
        <p:txBody>
          <a:bodyPr>
            <a:noAutofit/>
          </a:bodyPr>
          <a:lstStyle/>
          <a:p>
            <a:pPr marL="0" indent="0">
              <a:lnSpc>
                <a:spcPct val="120000"/>
              </a:lnSpc>
              <a:buNone/>
            </a:pPr>
            <a:endParaRPr lang="pl-PL" sz="2000" dirty="0">
              <a:latin typeface="Garamond" panose="02020404030301010803" pitchFamily="18" charset="0"/>
            </a:endParaRPr>
          </a:p>
          <a:p>
            <a:pPr marL="0" indent="0">
              <a:lnSpc>
                <a:spcPct val="120000"/>
              </a:lnSpc>
              <a:buNone/>
            </a:pPr>
            <a:r>
              <a:rPr lang="pl-PL" sz="2000" dirty="0"/>
              <a:t>W sprawach dotyczących funkcjonowania GWA EFS w ramach SOWA RPOWP informację można uzyskać:</a:t>
            </a:r>
          </a:p>
          <a:p>
            <a:pPr>
              <a:lnSpc>
                <a:spcPct val="120000"/>
              </a:lnSpc>
            </a:pPr>
            <a:r>
              <a:rPr lang="pl-PL" sz="2000" dirty="0"/>
              <a:t>za pośrednictwem poczty elektronicznej: </a:t>
            </a:r>
            <a:r>
              <a:rPr lang="pl-PL" sz="2000" dirty="0">
                <a:hlinkClick r:id="rId2"/>
              </a:rPr>
              <a:t>gwa_efs@wrotapodlasia.pl</a:t>
            </a:r>
            <a:r>
              <a:rPr lang="pl-PL" sz="2000" dirty="0"/>
              <a:t>  (problemy należy zgłaszać na formularzu dostępnym na stronie </a:t>
            </a:r>
            <a:r>
              <a:rPr lang="pl-PL" sz="2000" dirty="0">
                <a:hlinkClick r:id="rId3"/>
              </a:rPr>
              <a:t>www.rpo.wrotapodlasia.pl</a:t>
            </a:r>
            <a:r>
              <a:rPr lang="pl-PL" sz="2000" dirty="0"/>
              <a:t>   zakładka Generator Wniosków Aplikacyjnych)</a:t>
            </a:r>
          </a:p>
          <a:p>
            <a:pPr>
              <a:lnSpc>
                <a:spcPct val="120000"/>
              </a:lnSpc>
            </a:pPr>
            <a:r>
              <a:rPr lang="pl-PL" sz="2000" dirty="0"/>
              <a:t>pod numerem telefonu: 85 66 54 933</a:t>
            </a: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r>
              <a:rPr lang="pl-PL" sz="1600" b="1" dirty="0">
                <a:solidFill>
                  <a:schemeClr val="bg1"/>
                </a:solidFill>
                <a:latin typeface="+mn-lt"/>
              </a:rPr>
              <a:t>Informacje dodatkowe</a:t>
            </a:r>
          </a:p>
        </p:txBody>
      </p:sp>
    </p:spTree>
    <p:extLst>
      <p:ext uri="{BB962C8B-B14F-4D97-AF65-F5344CB8AC3E}">
        <p14:creationId xmlns:p14="http://schemas.microsoft.com/office/powerpoint/2010/main" val="37052726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7494"/>
            <a:ext cx="8229600" cy="857250"/>
          </a:xfrm>
        </p:spPr>
        <p:txBody>
          <a:bodyPr>
            <a:noAutofit/>
          </a:bodyPr>
          <a:lstStyle/>
          <a:p>
            <a:r>
              <a:rPr lang="pl-PL" sz="3200" b="1" dirty="0">
                <a:solidFill>
                  <a:srgbClr val="0070C0"/>
                </a:solidFill>
                <a:latin typeface="+mn-lt"/>
              </a:rPr>
              <a:t>Dziękujemy za uwagę </a:t>
            </a:r>
            <a:br>
              <a:rPr lang="pl-PL" sz="3200" b="1" dirty="0">
                <a:solidFill>
                  <a:srgbClr val="0070C0"/>
                </a:solidFill>
                <a:latin typeface="+mn-lt"/>
              </a:rPr>
            </a:br>
            <a:r>
              <a:rPr lang="pl-PL" sz="3200" b="1" dirty="0">
                <a:solidFill>
                  <a:srgbClr val="0070C0"/>
                </a:solidFill>
                <a:latin typeface="+mn-lt"/>
              </a:rPr>
              <a:t>…i zapraszamy  </a:t>
            </a:r>
          </a:p>
        </p:txBody>
      </p:sp>
      <p:pic>
        <p:nvPicPr>
          <p:cNvPr id="5" name="Obraz 4"/>
          <p:cNvPicPr/>
          <p:nvPr/>
        </p:nvPicPr>
        <p:blipFill>
          <a:blip r:embed="rId3" cstate="print"/>
          <a:srcRect l="20617" t="29024" r="61632" b="25086"/>
          <a:stretch>
            <a:fillRect/>
          </a:stretch>
        </p:blipFill>
        <p:spPr bwMode="auto">
          <a:xfrm>
            <a:off x="6372200" y="627534"/>
            <a:ext cx="2520280" cy="4104456"/>
          </a:xfrm>
          <a:prstGeom prst="rect">
            <a:avLst/>
          </a:prstGeom>
          <a:noFill/>
          <a:ln w="9525">
            <a:noFill/>
            <a:miter lim="800000"/>
            <a:headEnd/>
            <a:tailEnd/>
          </a:ln>
        </p:spPr>
      </p:pic>
      <p:sp>
        <p:nvSpPr>
          <p:cNvPr id="6" name="pole tekstowe 5"/>
          <p:cNvSpPr txBox="1"/>
          <p:nvPr/>
        </p:nvSpPr>
        <p:spPr>
          <a:xfrm>
            <a:off x="467544" y="1779662"/>
            <a:ext cx="6192688" cy="1323439"/>
          </a:xfrm>
          <a:prstGeom prst="rect">
            <a:avLst/>
          </a:prstGeom>
          <a:noFill/>
        </p:spPr>
        <p:txBody>
          <a:bodyPr wrap="square" rtlCol="0">
            <a:spAutoFit/>
          </a:bodyPr>
          <a:lstStyle/>
          <a:p>
            <a:r>
              <a:rPr lang="pl-PL" sz="2000" dirty="0">
                <a:solidFill>
                  <a:srgbClr val="0070C0"/>
                </a:solidFill>
                <a:latin typeface="+mj-lt"/>
              </a:rPr>
              <a:t>Wojewódzki Urząd Pracy w Białymstoku</a:t>
            </a:r>
          </a:p>
          <a:p>
            <a:r>
              <a:rPr lang="pl-PL" sz="2000" dirty="0">
                <a:solidFill>
                  <a:srgbClr val="0070C0"/>
                </a:solidFill>
                <a:latin typeface="+mj-lt"/>
                <a:hlinkClick r:id="rId4"/>
              </a:rPr>
              <a:t>www.wupbialystok.praca.gov.pl</a:t>
            </a:r>
            <a:endParaRPr lang="pl-PL" sz="2000" dirty="0">
              <a:solidFill>
                <a:srgbClr val="0070C0"/>
              </a:solidFill>
              <a:latin typeface="+mj-lt"/>
            </a:endParaRPr>
          </a:p>
          <a:p>
            <a:r>
              <a:rPr lang="pl-PL" sz="2000" dirty="0">
                <a:solidFill>
                  <a:srgbClr val="0070C0"/>
                </a:solidFill>
              </a:rPr>
              <a:t>Tel. 85 7497247</a:t>
            </a:r>
          </a:p>
          <a:p>
            <a:endParaRPr lang="pl-PL" sz="2000" dirty="0">
              <a:solidFill>
                <a:srgbClr val="0070C0"/>
              </a:solidFill>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fontScale="92500" lnSpcReduction="20000"/>
          </a:bodyPr>
          <a:lstStyle/>
          <a:p>
            <a:pPr marL="11113" indent="0">
              <a:lnSpc>
                <a:spcPct val="120000"/>
              </a:lnSpc>
              <a:buNone/>
            </a:pPr>
            <a:r>
              <a:rPr lang="pl-PL" sz="1900" dirty="0">
                <a:solidFill>
                  <a:prstClr val="black"/>
                </a:solidFill>
                <a:cs typeface="Courier New" panose="02070309020205020404" pitchFamily="49" charset="0"/>
              </a:rPr>
              <a:t>Grupę docelową w ramach projektów pozakonkursowych powiatowych urzędów pracy zgodnie z zapisami SZOOP RPOWP stanowią:</a:t>
            </a:r>
          </a:p>
          <a:p>
            <a:pPr marL="11113" indent="0">
              <a:lnSpc>
                <a:spcPct val="120000"/>
              </a:lnSpc>
              <a:buNone/>
            </a:pPr>
            <a:r>
              <a:rPr lang="pl-PL" sz="1900" dirty="0">
                <a:solidFill>
                  <a:prstClr val="black"/>
                </a:solidFill>
                <a:cs typeface="Courier New" panose="02070309020205020404" pitchFamily="49" charset="0"/>
              </a:rPr>
              <a:t>Osoby od 30 roku życia pozostające bez pracy zarejestrowane w powiatowym urzędzie pracy jako osoby bezrobotne*.</a:t>
            </a:r>
          </a:p>
          <a:p>
            <a:pPr marL="11113" indent="0">
              <a:lnSpc>
                <a:spcPct val="120000"/>
              </a:lnSpc>
              <a:buNone/>
            </a:pPr>
            <a:r>
              <a:rPr lang="pl-PL" sz="1500" dirty="0">
                <a:solidFill>
                  <a:prstClr val="black"/>
                </a:solidFill>
                <a:cs typeface="Courier New" panose="02070309020205020404" pitchFamily="49" charset="0"/>
              </a:rPr>
              <a:t>*Udział bezrobotnych mężczyzn w wieku 30-49 lat, którzy jednocześnie nie należą do osób z niepełnosprawnościami, osób długotrwale bezrobotnych oraz osób o niskich kwalifikacjach nie może przekroczyć 20% osób bezrobotnych objętych wsparciem na poziomie Działania.</a:t>
            </a:r>
          </a:p>
          <a:p>
            <a:pPr marL="11113" indent="0">
              <a:lnSpc>
                <a:spcPct val="120000"/>
              </a:lnSpc>
              <a:buNone/>
            </a:pPr>
            <a:r>
              <a:rPr lang="pl-PL" sz="2100" dirty="0">
                <a:solidFill>
                  <a:prstClr val="black"/>
                </a:solidFill>
                <a:cs typeface="Courier New" panose="02070309020205020404" pitchFamily="49" charset="0"/>
              </a:rPr>
              <a:t>UWAGA:</a:t>
            </a:r>
          </a:p>
          <a:p>
            <a:pPr marL="11113" indent="0">
              <a:lnSpc>
                <a:spcPct val="120000"/>
              </a:lnSpc>
              <a:buNone/>
            </a:pPr>
            <a:r>
              <a:rPr lang="pl-PL" sz="2100" dirty="0">
                <a:solidFill>
                  <a:prstClr val="black"/>
                </a:solidFill>
                <a:cs typeface="Courier New" panose="02070309020205020404" pitchFamily="49" charset="0"/>
              </a:rPr>
              <a:t>Udział bezrobotnych mężczyzn w wieku 30-49 lat, którzy jednocześnie nie należą do osób z niepełnosprawnościami, osób długotrwale bezrobotnych oraz osób o niskich kwalifikacjach </a:t>
            </a:r>
            <a:r>
              <a:rPr lang="pl-PL" sz="2100" b="1" dirty="0">
                <a:solidFill>
                  <a:prstClr val="black"/>
                </a:solidFill>
                <a:cs typeface="Courier New" panose="02070309020205020404" pitchFamily="49" charset="0"/>
              </a:rPr>
              <a:t>nie może przekroczyć 20% osób bezrobotnych objętych wsparciem na poziomie projektu.</a:t>
            </a:r>
            <a:endParaRPr lang="pl-PL" dirty="0"/>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Grupa docelowa</a:t>
            </a:r>
          </a:p>
        </p:txBody>
      </p:sp>
    </p:spTree>
    <p:extLst>
      <p:ext uri="{BB962C8B-B14F-4D97-AF65-F5344CB8AC3E}">
        <p14:creationId xmlns:p14="http://schemas.microsoft.com/office/powerpoint/2010/main" val="396091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9582"/>
            <a:ext cx="8219256" cy="3535041"/>
          </a:xfrm>
        </p:spPr>
        <p:txBody>
          <a:bodyPr>
            <a:normAutofit/>
          </a:bodyPr>
          <a:lstStyle/>
          <a:p>
            <a:pPr marL="11113" indent="0" algn="just">
              <a:lnSpc>
                <a:spcPct val="120000"/>
              </a:lnSpc>
              <a:buNone/>
            </a:pPr>
            <a:endParaRPr lang="pl-PL" sz="1900" dirty="0">
              <a:solidFill>
                <a:prstClr val="black"/>
              </a:solidFill>
              <a:latin typeface="Garamond" panose="02020404030301010803" pitchFamily="18" charset="0"/>
              <a:cs typeface="Courier New" panose="02070309020205020404" pitchFamily="49" charset="0"/>
            </a:endParaRPr>
          </a:p>
          <a:p>
            <a:pPr marL="11113" indent="0">
              <a:lnSpc>
                <a:spcPct val="120000"/>
              </a:lnSpc>
              <a:buNone/>
            </a:pPr>
            <a:r>
              <a:rPr lang="pl-PL" sz="1900" dirty="0">
                <a:solidFill>
                  <a:prstClr val="black"/>
                </a:solidFill>
                <a:cs typeface="Courier New" panose="02070309020205020404" pitchFamily="49" charset="0"/>
              </a:rPr>
              <a:t>Zgodnie z definicją określoną w załączniku nr 2 Wspólna Lista Wskaźników Kluczowych 2014-2020 – EFS do </a:t>
            </a:r>
            <a:r>
              <a:rPr lang="pl-PL" sz="1900" i="1" dirty="0">
                <a:solidFill>
                  <a:prstClr val="black"/>
                </a:solidFill>
                <a:cs typeface="Courier New" panose="02070309020205020404" pitchFamily="49" charset="0"/>
              </a:rPr>
              <a:t>Wytycznych w zakresie monitorowania postępu rzeczowego realizacji programów operacyjnych na lata 2014-2020 </a:t>
            </a:r>
            <a:r>
              <a:rPr lang="pl-PL" sz="1900" b="1" dirty="0">
                <a:solidFill>
                  <a:prstClr val="black"/>
                </a:solidFill>
                <a:cs typeface="Courier New" panose="02070309020205020404" pitchFamily="49" charset="0"/>
              </a:rPr>
              <a:t>osobą długotrwale bezrobotną</a:t>
            </a:r>
            <a:r>
              <a:rPr lang="pl-PL" sz="1900" dirty="0">
                <a:solidFill>
                  <a:prstClr val="black"/>
                </a:solidFill>
                <a:cs typeface="Courier New" panose="02070309020205020404" pitchFamily="49" charset="0"/>
              </a:rPr>
              <a:t> jest w przypadku osób od 30 roku życia – osoba pozostająca bez pracy nieprzerwanie przez okres ponad 12 miesięcy (&gt;12 miesięcy).</a:t>
            </a: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rPr>
              <a:t>Grupa docelowa</a:t>
            </a:r>
          </a:p>
        </p:txBody>
      </p:sp>
    </p:spTree>
    <p:extLst>
      <p:ext uri="{BB962C8B-B14F-4D97-AF65-F5344CB8AC3E}">
        <p14:creationId xmlns:p14="http://schemas.microsoft.com/office/powerpoint/2010/main" val="3730505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3357" y="1059582"/>
            <a:ext cx="8219256" cy="3823073"/>
          </a:xfrm>
        </p:spPr>
        <p:txBody>
          <a:bodyPr>
            <a:normAutofit/>
          </a:bodyPr>
          <a:lstStyle/>
          <a:p>
            <a:pPr marL="355600" indent="-344488">
              <a:lnSpc>
                <a:spcPct val="120000"/>
              </a:lnSpc>
              <a:buNone/>
              <a:tabLst>
                <a:tab pos="355600" algn="l"/>
              </a:tabLst>
            </a:pPr>
            <a:r>
              <a:rPr lang="pl-PL" sz="1800" dirty="0">
                <a:latin typeface="Calibri" panose="020F0502020204030204" pitchFamily="34" charset="0"/>
                <a:cs typeface="Calibri" panose="020F0502020204030204" pitchFamily="34" charset="0"/>
              </a:rPr>
              <a:t>1.	Czy wersja papierowa wniosku jest tożsama z wersją elektroniczną (identyczna suma kontrolna)?</a:t>
            </a:r>
          </a:p>
          <a:p>
            <a:pPr marL="0" indent="-344488">
              <a:lnSpc>
                <a:spcPct val="120000"/>
              </a:lnSpc>
              <a:buNone/>
              <a:tabLst>
                <a:tab pos="355600" algn="l"/>
              </a:tabLst>
            </a:pPr>
            <a:r>
              <a:rPr lang="pl-PL" sz="1800" b="1" dirty="0">
                <a:latin typeface="Calibri" panose="020F0502020204030204" pitchFamily="34" charset="0"/>
                <a:cs typeface="Calibri" panose="020F0502020204030204" pitchFamily="34" charset="0"/>
              </a:rPr>
              <a:t>UWAGA: </a:t>
            </a:r>
            <a:r>
              <a:rPr lang="pl-PL" sz="1800" dirty="0">
                <a:latin typeface="Calibri" panose="020F0502020204030204" pitchFamily="34" charset="0"/>
                <a:cs typeface="Calibri" panose="020F0502020204030204" pitchFamily="34" charset="0"/>
              </a:rPr>
              <a:t>W przypadku stwierdzenia niezgodności wersji papierowej wniosku z jego wersją elektroniczną wniosek kierowany jest do poprawy/uzupełnienia, przy czym za obowiązującą wersję wniosku uznaje się jego </a:t>
            </a:r>
            <a:r>
              <a:rPr lang="pl-PL" sz="1800" u="sng" dirty="0">
                <a:latin typeface="Calibri" panose="020F0502020204030204" pitchFamily="34" charset="0"/>
                <a:cs typeface="Calibri" panose="020F0502020204030204" pitchFamily="34" charset="0"/>
              </a:rPr>
              <a:t>wersję elektroniczną</a:t>
            </a:r>
            <a:r>
              <a:rPr lang="pl-PL" sz="1800" dirty="0">
                <a:latin typeface="Calibri" panose="020F0502020204030204" pitchFamily="34" charset="0"/>
                <a:cs typeface="Calibri" panose="020F0502020204030204" pitchFamily="34" charset="0"/>
              </a:rPr>
              <a:t>. Oznacza to, iż wnioskodawca na wezwanie zobowiązany jest do dostarczenia wersji papierowej wniosku opatrzonej sumą kontrolną zgodną z przedłożoną wersją elektroniczną.</a:t>
            </a:r>
            <a:endParaRPr lang="pl-PL" sz="1800" dirty="0">
              <a:solidFill>
                <a:prstClr val="black"/>
              </a:solidFill>
              <a:latin typeface="Calibri" panose="020F0502020204030204" pitchFamily="34" charset="0"/>
              <a:cs typeface="Calibri" panose="020F0502020204030204" pitchFamily="34" charset="0"/>
            </a:endParaRPr>
          </a:p>
          <a:p>
            <a:pPr marL="354013">
              <a:lnSpc>
                <a:spcPct val="120000"/>
              </a:lnSpc>
              <a:buFont typeface="+mj-lt"/>
              <a:buAutoNum type="arabicPeriod" startAt="2"/>
            </a:pPr>
            <a:r>
              <a:rPr lang="pl-PL" sz="1800" dirty="0">
                <a:latin typeface="Calibri" panose="020F0502020204030204" pitchFamily="34" charset="0"/>
                <a:cs typeface="Calibri" panose="020F0502020204030204" pitchFamily="34" charset="0"/>
              </a:rPr>
              <a:t>Czy wniosek złożono w egzemplarzu papierowym zawierającym wszystkie strony (oryginał)?</a:t>
            </a: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latin typeface="+mn-lt"/>
              </a:rPr>
              <a:t>Weryfikacja warunków formalnych</a:t>
            </a:r>
          </a:p>
        </p:txBody>
      </p:sp>
    </p:spTree>
    <p:extLst>
      <p:ext uri="{BB962C8B-B14F-4D97-AF65-F5344CB8AC3E}">
        <p14:creationId xmlns:p14="http://schemas.microsoft.com/office/powerpoint/2010/main" val="907742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3357" y="1059582"/>
            <a:ext cx="8219256" cy="3823073"/>
          </a:xfrm>
        </p:spPr>
        <p:txBody>
          <a:bodyPr>
            <a:normAutofit lnSpcReduction="10000"/>
          </a:bodyPr>
          <a:lstStyle/>
          <a:p>
            <a:pPr marL="354013">
              <a:lnSpc>
                <a:spcPct val="120000"/>
              </a:lnSpc>
              <a:buFont typeface="+mj-lt"/>
              <a:buAutoNum type="arabicPeriod" startAt="3"/>
            </a:pPr>
            <a:r>
              <a:rPr lang="pl-PL" sz="1800" dirty="0">
                <a:latin typeface="Calibri" panose="020F0502020204030204" pitchFamily="34" charset="0"/>
                <a:cs typeface="Calibri" panose="020F0502020204030204" pitchFamily="34" charset="0"/>
              </a:rPr>
              <a:t>Czy wraz z wersją papierową wniosku złożono Potwierdzenie Przesłania do IZ RPOWP Elektronicznej Wersji Wniosku O Dofinansowanie W Ramach Regionalnego Programu Operacyjnego Województwa Podlaskiego na lata 2014-2020, potwierdzoną za zgodność z oryginałem kopię uchwały właściwego organu jednostki samorządu terytorialnego udzielającej pełnomocnictwa do czynności związanych z realizacją projektu, w tym do złożenia wniosku o dofinansowanie projektu </a:t>
            </a:r>
            <a:r>
              <a:rPr lang="pl-PL" sz="1800" dirty="0">
                <a:solidFill>
                  <a:srgbClr val="FF0000"/>
                </a:solidFill>
                <a:latin typeface="Calibri" panose="020F0502020204030204" pitchFamily="34" charset="0"/>
                <a:cs typeface="Calibri" panose="020F0502020204030204" pitchFamily="34" charset="0"/>
              </a:rPr>
              <a:t>oraz informację o wysokości planowanych wydatków PUP na finansowanie podatku VAT w odniesieniu do wniosku o dofinansowanie projektu na 2020 r. w ramach RPOWP</a:t>
            </a:r>
            <a:r>
              <a:rPr lang="pl-PL" sz="1800" dirty="0">
                <a:latin typeface="Calibri" panose="020F0502020204030204" pitchFamily="34" charset="0"/>
                <a:cs typeface="Calibri" panose="020F0502020204030204" pitchFamily="34" charset="0"/>
              </a:rPr>
              <a:t> zgodnie ze sposobem określonym w wezwaniu do złożenia wniosku o dofinansowanie w rozumieniu art. 48 ust. 1 ustawy z dnia 11 lipca 2014 r. o zasadach realizacji programów w zakresie polityki spójności finansowanych w perspektywie finansowej 2014-2020?</a:t>
            </a: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latin typeface="+mn-lt"/>
              </a:rPr>
              <a:t>Weryfikacja warunków formalnych</a:t>
            </a:r>
          </a:p>
        </p:txBody>
      </p:sp>
    </p:spTree>
    <p:extLst>
      <p:ext uri="{BB962C8B-B14F-4D97-AF65-F5344CB8AC3E}">
        <p14:creationId xmlns:p14="http://schemas.microsoft.com/office/powerpoint/2010/main" val="278495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3357" y="987574"/>
            <a:ext cx="8219256" cy="3888432"/>
          </a:xfrm>
        </p:spPr>
        <p:txBody>
          <a:bodyPr>
            <a:normAutofit/>
          </a:bodyPr>
          <a:lstStyle/>
          <a:p>
            <a:pPr marL="354012">
              <a:lnSpc>
                <a:spcPct val="120000"/>
              </a:lnSpc>
              <a:buFont typeface="+mj-lt"/>
              <a:buAutoNum type="arabicPeriod" startAt="4"/>
              <a:tabLst>
                <a:tab pos="355600" algn="l"/>
              </a:tabLst>
            </a:pPr>
            <a:r>
              <a:rPr lang="pl-PL" sz="1800" dirty="0">
                <a:cs typeface="Courier New" panose="02070309020205020404" pitchFamily="49" charset="0"/>
              </a:rPr>
              <a:t>Czy w części II.3 wniosku zostały wskazane osoby uprawnione do podejmowania decyzji wiążących w stosunku do Beneficjenta i/lub Realizatora (jeśli dotyczy) oraz wersja papierowa wniosku w części VIII została podpisana oraz opatrzona pieczęcią imienną i instytucjonalną przez osoby uprawnione do podejmowania decyzji wiążących w stosunku do Beneficjenta i/lub Realizatora (jeśli dotyczy) zgodnie ze sposobem określonym w wezwaniu do złożenia wniosku o dofinansowanie w rozumieniu art. 48 ust. 1 ustawy z dnia 11 lipca 2014 r. o zasadach realizacji programów w zakresie polityki spójności finansowanych w perspektywie finansowej 2014-2020?</a:t>
            </a: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latin typeface="+mn-lt"/>
              </a:rPr>
              <a:t>Weryfikacja warunków formalnych</a:t>
            </a:r>
          </a:p>
        </p:txBody>
      </p:sp>
    </p:spTree>
    <p:extLst>
      <p:ext uri="{BB962C8B-B14F-4D97-AF65-F5344CB8AC3E}">
        <p14:creationId xmlns:p14="http://schemas.microsoft.com/office/powerpoint/2010/main" val="2582129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3357" y="771550"/>
            <a:ext cx="8219256" cy="4104456"/>
          </a:xfrm>
        </p:spPr>
        <p:txBody>
          <a:bodyPr>
            <a:normAutofit/>
          </a:bodyPr>
          <a:lstStyle/>
          <a:p>
            <a:pPr marL="355600" indent="-344488">
              <a:lnSpc>
                <a:spcPct val="120000"/>
              </a:lnSpc>
              <a:buFont typeface="+mj-lt"/>
              <a:buAutoNum type="arabicPeriod" startAt="5"/>
              <a:tabLst>
                <a:tab pos="355600" algn="l"/>
              </a:tabLst>
            </a:pPr>
            <a:r>
              <a:rPr lang="pl-PL" sz="1400" dirty="0">
                <a:cs typeface="Courier New" panose="02070309020205020404" pitchFamily="49" charset="0"/>
              </a:rPr>
              <a:t>Czy wniosek złożono w terminie określonym w wezwaniu do złożenia wniosku o dofinansowanie w rozumieniu art. 48 ust. 1 ustawy z dnia 11 lipca 2014 r. o zasadach realizacji programów w zakresie polityki spójności finansowanych w perspektywie finansowej 2014-2020?</a:t>
            </a:r>
          </a:p>
          <a:p>
            <a:pPr marL="11112" indent="0">
              <a:lnSpc>
                <a:spcPct val="120000"/>
              </a:lnSpc>
              <a:buNone/>
              <a:tabLst>
                <a:tab pos="355600" algn="l"/>
              </a:tabLst>
            </a:pPr>
            <a:r>
              <a:rPr lang="pl-PL" sz="1400" b="1" dirty="0">
                <a:cs typeface="Courier New" panose="02070309020205020404" pitchFamily="49" charset="0"/>
              </a:rPr>
              <a:t>UWAGA: </a:t>
            </a:r>
            <a:r>
              <a:rPr lang="pl-PL" sz="1400" dirty="0">
                <a:cs typeface="Courier New" panose="02070309020205020404" pitchFamily="49" charset="0"/>
              </a:rPr>
              <a:t>W przypadku niezłożenia wniosku o dofinansowanie w wyznaczonym terminie IP ponownie wzywa w formie pisemnej potencjalnego wnioskodawcę do złożenia wniosku o dofinansowanie, wyznaczając ostateczny termin. Analogiczne postępowanie zostanie zastosowane również w sytuacji, gdy:</a:t>
            </a:r>
          </a:p>
          <a:p>
            <a:pPr marL="11112" indent="0">
              <a:lnSpc>
                <a:spcPct val="120000"/>
              </a:lnSpc>
              <a:buNone/>
              <a:tabLst>
                <a:tab pos="355600" algn="l"/>
              </a:tabLst>
            </a:pPr>
            <a:r>
              <a:rPr lang="pl-PL" sz="1400" dirty="0">
                <a:cs typeface="Courier New" panose="02070309020205020404" pitchFamily="49" charset="0"/>
              </a:rPr>
              <a:t>- wniosek zostanie złożony tylko w wersji elektronicznej (XML) za pomocą systemu GWA EFS w ramach SOWA RPOWP w terminie określonym w wezwaniu, brak wersji papierowej wniosku o dofinansowanie (wraz z załącznikami) oraz Potwierdzenia przesłania do IZ elektronicznej wersji wniosku o dofinansowanie;</a:t>
            </a:r>
          </a:p>
          <a:p>
            <a:pPr marL="11112" indent="0">
              <a:lnSpc>
                <a:spcPct val="120000"/>
              </a:lnSpc>
              <a:buNone/>
              <a:tabLst>
                <a:tab pos="355600" algn="l"/>
              </a:tabLst>
            </a:pPr>
            <a:r>
              <a:rPr lang="pl-PL" sz="1400" dirty="0">
                <a:cs typeface="Courier New" panose="02070309020205020404" pitchFamily="49" charset="0"/>
              </a:rPr>
              <a:t>- wniosek zostanie złożony w wersji elektronicznej (XML) za pomocą systemu GWA EFS w ramach SOWA RPOWP w terminie określonym w wezwaniu, w wersji papierowej wniosku o dofinansowanie wraz z załącznikami oraz Potwierdzenie przesłania do IZ elektronicznej wersji wniosku o dofinansowanie po terminie określonym w niniejszym wezwaniu;</a:t>
            </a:r>
          </a:p>
          <a:p>
            <a:pPr marL="11112" indent="0">
              <a:lnSpc>
                <a:spcPct val="120000"/>
              </a:lnSpc>
              <a:buNone/>
              <a:tabLst>
                <a:tab pos="355600" algn="l"/>
              </a:tabLst>
            </a:pPr>
            <a:r>
              <a:rPr lang="pl-PL" sz="1400" dirty="0">
                <a:cs typeface="Courier New" panose="02070309020205020404" pitchFamily="49" charset="0"/>
              </a:rPr>
              <a:t>- brak wniosku w wersji elektronicznej (XML) złożonego za pomocą systemu GWA EFS w ramach SOWA RPOWP.</a:t>
            </a:r>
          </a:p>
        </p:txBody>
      </p:sp>
      <p:sp>
        <p:nvSpPr>
          <p:cNvPr id="5" name="Tytuł 4"/>
          <p:cNvSpPr txBox="1">
            <a:spLocks noGrp="1"/>
          </p:cNvSpPr>
          <p:nvPr>
            <p:ph type="title"/>
          </p:nvPr>
        </p:nvSpPr>
        <p:spPr>
          <a:xfrm>
            <a:off x="3203848" y="319487"/>
            <a:ext cx="5482952" cy="338554"/>
          </a:xfrm>
          <a:prstGeom prst="rect">
            <a:avLst/>
          </a:prstGeom>
          <a:solidFill>
            <a:schemeClr val="tx2">
              <a:lumMod val="60000"/>
              <a:lumOff val="40000"/>
            </a:schemeClr>
          </a:solidFill>
        </p:spPr>
        <p:txBody>
          <a:bodyPr wrap="square" rtlCol="0">
            <a:spAutoFit/>
          </a:bodyPr>
          <a:lstStyle/>
          <a:p>
            <a:pPr algn="ctr"/>
            <a:r>
              <a:rPr lang="pl-PL" sz="1600" b="1" dirty="0">
                <a:solidFill>
                  <a:schemeClr val="bg1"/>
                </a:solidFill>
                <a:latin typeface="+mn-lt"/>
              </a:rPr>
              <a:t>Weryfikacja warunków formalnych</a:t>
            </a:r>
          </a:p>
        </p:txBody>
      </p:sp>
    </p:spTree>
    <p:extLst>
      <p:ext uri="{BB962C8B-B14F-4D97-AF65-F5344CB8AC3E}">
        <p14:creationId xmlns:p14="http://schemas.microsoft.com/office/powerpoint/2010/main" val="5823880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3516</TotalTime>
  <Words>5233</Words>
  <Application>Microsoft Office PowerPoint</Application>
  <PresentationFormat>Pokaz na ekranie (16:9)</PresentationFormat>
  <Paragraphs>389</Paragraphs>
  <Slides>39</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39</vt:i4>
      </vt:variant>
    </vt:vector>
  </HeadingPairs>
  <TitlesOfParts>
    <vt:vector size="44" baseType="lpstr">
      <vt:lpstr>Arial</vt:lpstr>
      <vt:lpstr>Calibri</vt:lpstr>
      <vt:lpstr>Garamond</vt:lpstr>
      <vt:lpstr>Symbol</vt:lpstr>
      <vt:lpstr>Motyw pakietu Office</vt:lpstr>
      <vt:lpstr>Prezentacja programu PowerPoint</vt:lpstr>
      <vt:lpstr>Projekty pozakonkursowe PUP</vt:lpstr>
      <vt:lpstr>Wezwanie</vt:lpstr>
      <vt:lpstr>Grupa docelowa</vt:lpstr>
      <vt:lpstr>Grupa docelowa</vt:lpstr>
      <vt:lpstr>Weryfikacja warunków formalnych</vt:lpstr>
      <vt:lpstr>Weryfikacja warunków formalnych</vt:lpstr>
      <vt:lpstr>Weryfikacja warunków formalnych</vt:lpstr>
      <vt:lpstr>Weryfikacja warunków formalnych</vt:lpstr>
      <vt:lpstr>Weryfikacja warunków formalnych</vt:lpstr>
      <vt:lpstr>Weryfikacja warunków formalnych</vt:lpstr>
      <vt:lpstr>Ocena projektu pozakonkursowego PUP</vt:lpstr>
      <vt:lpstr>Kryteria formalne</vt:lpstr>
      <vt:lpstr>Kryteria dopuszczające ogólne</vt:lpstr>
      <vt:lpstr>Kryteria merytoryczne</vt:lpstr>
      <vt:lpstr>Kryteria merytoryczne</vt:lpstr>
      <vt:lpstr>Kryteria merytoryczne</vt:lpstr>
      <vt:lpstr>Kryteria dopuszczające szczególne</vt:lpstr>
      <vt:lpstr>Kryteria dopuszczające szczególne</vt:lpstr>
      <vt:lpstr>Kryteria dopuszczające szczególne</vt:lpstr>
      <vt:lpstr>Kryteria dopuszczające szczególne</vt:lpstr>
      <vt:lpstr>Kryteria dopuszczające szczególne</vt:lpstr>
      <vt:lpstr>Kryteria dopuszczające szczególne</vt:lpstr>
      <vt:lpstr>Kryteria dopuszczające szczególne</vt:lpstr>
      <vt:lpstr>Kryteria dopuszczające szczególne</vt:lpstr>
      <vt:lpstr>Kryteria dopuszczające szczególne</vt:lpstr>
      <vt:lpstr>Wskaźniki</vt:lpstr>
      <vt:lpstr>Wskaźniki</vt:lpstr>
      <vt:lpstr>Wskaźniki</vt:lpstr>
      <vt:lpstr>Wskaźniki</vt:lpstr>
      <vt:lpstr>Projekt pozakonkursowy PUP</vt:lpstr>
      <vt:lpstr>Projekt pozakonkursowy PUP</vt:lpstr>
      <vt:lpstr>Miejsce i termin składania wniosku</vt:lpstr>
      <vt:lpstr>Miejsce i termin składania wniosku</vt:lpstr>
      <vt:lpstr>Miejsce i termin składania wniosku</vt:lpstr>
      <vt:lpstr>Miejsce i termin składania wniosku</vt:lpstr>
      <vt:lpstr>Informacje dodatkowe</vt:lpstr>
      <vt:lpstr>Informacje dodatkowe</vt:lpstr>
      <vt:lpstr>Dziękujemy za uwagę  …i zapraszamy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Łącka-Bakun Karolina</dc:creator>
  <cp:lastModifiedBy>Elwira Misiewicz</cp:lastModifiedBy>
  <cp:revision>433</cp:revision>
  <cp:lastPrinted>2018-01-08T09:24:53Z</cp:lastPrinted>
  <dcterms:created xsi:type="dcterms:W3CDTF">2015-04-01T09:29:50Z</dcterms:created>
  <dcterms:modified xsi:type="dcterms:W3CDTF">2020-01-10T07:53:13Z</dcterms:modified>
</cp:coreProperties>
</file>