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95" r:id="rId3"/>
    <p:sldId id="284" r:id="rId4"/>
    <p:sldId id="286" r:id="rId5"/>
    <p:sldId id="299" r:id="rId6"/>
    <p:sldId id="263" r:id="rId7"/>
    <p:sldId id="266" r:id="rId8"/>
    <p:sldId id="265" r:id="rId9"/>
    <p:sldId id="264" r:id="rId10"/>
    <p:sldId id="267" r:id="rId11"/>
    <p:sldId id="268" r:id="rId12"/>
    <p:sldId id="269" r:id="rId13"/>
    <p:sldId id="297" r:id="rId14"/>
    <p:sldId id="300" r:id="rId15"/>
    <p:sldId id="293" r:id="rId16"/>
    <p:sldId id="294" r:id="rId17"/>
    <p:sldId id="288" r:id="rId18"/>
    <p:sldId id="276" r:id="rId19"/>
    <p:sldId id="275" r:id="rId20"/>
    <p:sldId id="282" r:id="rId21"/>
    <p:sldId id="281" r:id="rId22"/>
    <p:sldId id="296" r:id="rId23"/>
    <p:sldId id="262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B7456C9-551D-4720-BD95-C4C406E54F4A}">
          <p14:sldIdLst>
            <p14:sldId id="261"/>
            <p14:sldId id="295"/>
            <p14:sldId id="284"/>
            <p14:sldId id="286"/>
            <p14:sldId id="299"/>
            <p14:sldId id="263"/>
            <p14:sldId id="266"/>
            <p14:sldId id="265"/>
            <p14:sldId id="264"/>
            <p14:sldId id="267"/>
            <p14:sldId id="268"/>
            <p14:sldId id="269"/>
            <p14:sldId id="297"/>
            <p14:sldId id="300"/>
            <p14:sldId id="293"/>
            <p14:sldId id="294"/>
            <p14:sldId id="288"/>
            <p14:sldId id="276"/>
            <p14:sldId id="275"/>
            <p14:sldId id="282"/>
            <p14:sldId id="281"/>
            <p14:sldId id="296"/>
            <p14:sldId id="262"/>
          </p14:sldIdLst>
        </p14:section>
        <p14:section name="Sekcja bez tytułu" id="{E5335D79-0D2C-441D-A1F0-2CC0FE53A4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1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76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71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76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4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17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7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78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2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5A56-1896-45FB-BB18-CD53059E8CF0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42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lom.lodz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5459" y="1063870"/>
            <a:ext cx="8114271" cy="47602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ZGODNOŚĆ </a:t>
            </a:r>
            <a:r>
              <a:rPr lang="pl-PL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br>
              <a:rPr lang="pl-PL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 STRATEGIĄ </a:t>
            </a:r>
            <a:r>
              <a:rPr lang="pl-P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</a:p>
          <a:p>
            <a:pPr marL="0" indent="0" algn="ctr">
              <a:buNone/>
            </a:pPr>
            <a:r>
              <a:rPr lang="pl-PL" sz="4800" dirty="0"/>
              <a:t>Konkurs nr </a:t>
            </a:r>
            <a:r>
              <a:rPr lang="pl-PL" sz="4800" dirty="0" smtClean="0"/>
              <a:t>RPLD.09.02.02-IP.01-10-002/17 </a:t>
            </a:r>
            <a:endParaRPr lang="pl-PL" sz="4800" dirty="0"/>
          </a:p>
          <a:p>
            <a:pPr marL="0" indent="0" algn="ctr">
              <a:buNone/>
            </a:pPr>
            <a:r>
              <a:rPr lang="pl-PL" sz="4800" dirty="0"/>
              <a:t>Poddziałanie IX.2.2 „Usługi społeczne i zdrowotne - ZIT</a:t>
            </a:r>
            <a:r>
              <a:rPr lang="pl-PL" sz="4800" dirty="0" smtClean="0"/>
              <a:t>”(wyłącznie Usługi zdrowotne) </a:t>
            </a:r>
          </a:p>
          <a:p>
            <a:pPr marL="0" indent="0" algn="ctr">
              <a:buNone/>
            </a:pPr>
            <a:r>
              <a:rPr lang="pl-PL" sz="4800" dirty="0" smtClean="0"/>
              <a:t>w </a:t>
            </a:r>
            <a:r>
              <a:rPr lang="pl-PL" sz="4800" dirty="0"/>
              <a:t>ramach </a:t>
            </a:r>
          </a:p>
          <a:p>
            <a:pPr marL="0" indent="0" algn="ctr">
              <a:buNone/>
            </a:pPr>
            <a:r>
              <a:rPr lang="pl-PL" sz="4800" dirty="0"/>
              <a:t> Regionalnego Programu Operacyjnego Województwa Łódzkiego na lata 2014-2020</a:t>
            </a:r>
          </a:p>
          <a:p>
            <a:pPr marL="0" indent="0" algn="ctr">
              <a:buNone/>
            </a:pPr>
            <a:endParaRPr lang="pl-PL" sz="4800" dirty="0"/>
          </a:p>
          <a:p>
            <a:pPr marL="0" indent="0" algn="ctr">
              <a:buNone/>
            </a:pPr>
            <a:r>
              <a:rPr lang="pl-PL" sz="4800" dirty="0" smtClean="0"/>
              <a:t>14 grudnia 2017 r</a:t>
            </a:r>
            <a:r>
              <a:rPr lang="pl-PL" sz="4800" dirty="0"/>
              <a:t>. </a:t>
            </a:r>
          </a:p>
          <a:p>
            <a:pPr marL="0" indent="0" algn="ctr">
              <a:buNone/>
            </a:pP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351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49" y="309488"/>
            <a:ext cx="308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dirty="0">
              <a:solidFill>
                <a:srgbClr val="00B0F0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49" y="715089"/>
            <a:ext cx="7971654" cy="78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kryterium dostępu nr 2 weryfikowane będzie na podstawie zapisów pkt. 9.3 wniosku o dofinansowanie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49" y="1427419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9223" y="972065"/>
            <a:ext cx="7988128" cy="4720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sprawdzane są na podstawie treści wniosku o dofinansowanie i dotyczą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wszystkich wnioskodawców, których projekty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zakwalifikowały się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etapu oceny zgodności projektów ze Strategią ZIT.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Sprawdzenie spełniania kryteriów polega na  przyznaniu punktów.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 spełnianie wszystkich kryteriów merytorycznych punktowanych oceniający mogą przyznać maksymalnie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punktów. </a:t>
            </a: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 pozytywną ocenę zgodności ze Strategią ZIT, jeśli spełni wszystkie kryteria dostępu oraz uzyska nie mniej niż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możliwych do otrzymania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punktów – </a:t>
            </a:r>
            <a:r>
              <a:rPr lang="pl-PL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minimum 21 punktów</a:t>
            </a:r>
            <a:r>
              <a:rPr lang="pl-PL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9223" y="173723"/>
            <a:ext cx="7886700" cy="74067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</a:t>
            </a:r>
            <a:endParaRPr lang="pl-PL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20330" y="2713703"/>
            <a:ext cx="8328254" cy="3287562"/>
          </a:xfrm>
        </p:spPr>
        <p:txBody>
          <a:bodyPr>
            <a:noAutofit/>
          </a:bodyPr>
          <a:lstStyle/>
          <a:p>
            <a:pPr marL="3582988" indent="0" algn="just" defTabSz="3270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70850" algn="l"/>
              </a:tabLst>
            </a:pPr>
            <a:endParaRPr lang="pl-PL" sz="165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70850" algn="l"/>
              </a:tabLst>
            </a:pPr>
            <a:endParaRPr lang="pl-PL" sz="165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70850" algn="l"/>
              </a:tabLst>
            </a:pPr>
            <a:endParaRPr lang="pl-PL" sz="165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97310" y="612845"/>
            <a:ext cx="81512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1: </a:t>
            </a: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Zintegrowany charakter projektu/ komplementarność projektu EFS – powiązanie z innymi projektami, które są zatwierdzone do realizacji/ realizowane/ zrealizowane na terenie 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ŁOM</a:t>
            </a:r>
          </a:p>
          <a:p>
            <a:pPr algn="just"/>
            <a:endParaRPr lang="pl-PL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powinien wskazać, czy jego projekt jest powiązany z innymi projektami/ przedsięwzięciami, które są zatwierdzone do realizacji/ realizowane/ zrealizowane na terenie ŁOM.</a:t>
            </a:r>
          </a:p>
          <a:p>
            <a:pPr algn="just"/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komplementarność nie występuje, to w zakładce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komplementarne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należy pozostawić zaznaczony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checkbox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„Nie dotyczy”.</a:t>
            </a:r>
          </a:p>
          <a:p>
            <a:pPr algn="just"/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przypadku, gdy Twój projekt jest komplementarny z jednym lub więcej niż jednym projektem/ przedsięwzięciem zatwierdzonym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realizacji/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realizowanym/ zrealizowanym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terenie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ŁOM należy odznaczyć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checkbox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„Nie dotyczy”.</a:t>
            </a:r>
            <a:endParaRPr lang="pl-PL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algn="just"/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Możesz wskazać komplementarność z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maksymalnie 4.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projektami/ przedsięwzięciami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ocenie podlegać będzie komplementarność projektu wyłącznie z 4. kolejno wskazanymi projektami/ przedsięwzięciami.</a:t>
            </a:r>
          </a:p>
          <a:p>
            <a:pPr algn="just"/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spełnianie wszystkich aspektów komplementarności można otrzymać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10 pkt.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2,5 pkt. za każdy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aspekt.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13320" y="1394489"/>
            <a:ext cx="8235263" cy="4606777"/>
          </a:xfrm>
        </p:spPr>
        <p:txBody>
          <a:bodyPr>
            <a:noAutofit/>
          </a:bodyPr>
          <a:lstStyle/>
          <a:p>
            <a:pPr marL="3582988" indent="0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65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45124" y="609600"/>
            <a:ext cx="7971654" cy="78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kryterium weryfikowane będzie na podstawie zapisów pkt. 9.4 wniosku o dofinansowanie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4" y="1326489"/>
            <a:ext cx="7971654" cy="44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13320" y="1394489"/>
            <a:ext cx="8235263" cy="4606777"/>
          </a:xfrm>
        </p:spPr>
        <p:txBody>
          <a:bodyPr>
            <a:noAutofit/>
          </a:bodyPr>
          <a:lstStyle/>
          <a:p>
            <a:pPr marL="3582988" indent="0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65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45124" y="609600"/>
            <a:ext cx="7971654" cy="78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Dodawanie projektów komplementarnych należy rozpocząć od wybrania przycisku „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Dodaj”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2" y="1394489"/>
            <a:ext cx="7776518" cy="4374291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9" y="1040379"/>
            <a:ext cx="630860" cy="2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13320" y="609600"/>
            <a:ext cx="8235263" cy="53658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0B0F0"/>
              </a:buClr>
              <a:buNone/>
            </a:pPr>
            <a:endParaRPr lang="pl-PL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B0F0"/>
              </a:buClr>
              <a:buNone/>
            </a:pP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wskazać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maksymalnie 4 projekty/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które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są zatwierdzone do realizacji/ realizowane/ zrealizowane na terenie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ŁOM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pl-PL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</a:t>
            </a: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polu „Obszar realizacji” należy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wskazać obszar realizacji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projektów komplementarnych –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musi on dotyczyć obszaru ŁOM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całego lub poszczególnych gmin/ powiatów  należących do funkcjonalnego obszaru metropolitalnego.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 projektu komplementarnego nie może wykraczać poza obszar ŁOM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Obszary realizacji projektów ocenianego i komplementarnego z terenu ŁOM nie muszą być takie same, ale wymagane jest żeby Wnioskodawca w sposób logiczny, jasny i niepozostawiający wątpliwości uzasadnił spełnienie danego aspektu komplementarności. 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Komplementarne projekty/ przedsięwzięcia mogą być finansowane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 różnych źródeł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np. fundusze strukturalne, budżet gminy, środki prywatne.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Komplementarne projekty/ przedsięwzięcia mogą mieć zarówno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charakter społeczny jak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inwestycyjny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Realizatorem projektów/ przedsięwzięć mogą być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różne podmioty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 Nie musi być to Wnioskodawca projektu podlegającego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ocenie.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projekt/ przedsięwzięcie może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realizować więcej niż jeden z 4 ocenianych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aspektów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5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61508" y="609600"/>
            <a:ext cx="8527312" cy="5391665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0B0F0"/>
              </a:buClr>
              <a:buNone/>
            </a:pP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polu „Uzasadnienie komplementarności” Wnioskodawca powinien zawrzeć opisy (uzasadnienia spełniania danego aspektu), odnoszące się do </a:t>
            </a:r>
            <a:r>
              <a:rPr lang="pl-PL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aspektów </a:t>
            </a:r>
            <a:r>
              <a:rPr lang="pl-PL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komplementarności, takich jak: </a:t>
            </a: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czy przy realizacji projektu będą wykorzystywane efekty realizacji innego projektu, czy nastąpi wzmocnienie trwałości efektów jednego przedsięwzięcia realizacją innego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pkt.),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konkretnie efekty projektu/ przedsięwzięcia komplementarnego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np. wypracowane rozwiązania, produkty, rezultaty) zostaną wykorzystane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nastąpi wzmocnienie tych efektów. To wzmocnienie może nastąpić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poprzez wykorzystanie wypracowanego rozwiązania, a tym samym jego upowszechnienie. 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którego z wymienionych projektów/ przedsięwzięć komplementarnych dotyczy opis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czy realizacja projektu jest uzupełnieniem innego przedsięwzięcia/ projektu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wskazać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uzupełnia przedsięwzięcie komplementarne. Np.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szerszym zakresie, niż przedsięwzięcie komplementarne, rozwiązuje problemy poprzez nowe działania lub uzupełnia przedsięwzięcie, które rozwiązywało problemy cząstkowo. </a:t>
            </a:r>
          </a:p>
          <a:p>
            <a:pPr marL="0" indent="0" algn="just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Należy wskazać, którego z wymienionych projektów/ przedsięwzięć komplementarnych dotyczy opis.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03654" y="173723"/>
            <a:ext cx="7471719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3654" y="674115"/>
            <a:ext cx="819664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czy projekt jest elementem szerszej strategii realizowanej przez szereg projektów komplementarnych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</a:p>
          <a:p>
            <a:pPr algn="just">
              <a:buClr>
                <a:srgbClr val="00B0F0"/>
              </a:buClr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wskazać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strategię (np. Strategia ZIT, strategia powiatu, gminy, plan, program lub inny dokument, który nosi znamiona strategii) dotyczącą obszaru ŁOM lub jego części. Należy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jakim zakresie projekt jest powiązany ze wskazanym dokumentem. 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będzie elementem szerszej strategii, jeśli realizuje np. jeden z celów dokumentu strategicznego. Dla przykładu w ramach Strategii ZIT w obszarze rewitalizacji realizowane są projekty uzupełniające się wzajemnie, służące niwelowaniu zdiagnozowanego problemu, ukierunkowane na wspólny cel, a jeśli Twój projekt w ten cel również się wpisze, będziesz musiał wskazać konkretnie w jakim zakresie.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czy projekt stanowi ostatni etap szerszego przedsięwzięcia lub kontynuację wcześniej realizowanych przedsięwzięć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pkt.),</a:t>
            </a:r>
          </a:p>
          <a:p>
            <a:pPr algn="just">
              <a:buClr>
                <a:srgbClr val="00B0F0"/>
              </a:buClr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którego z wymienionych projektów/ przedsięwzięć komplementarnych kontynuację stanowi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czym ta kontynuacja polega.</a:t>
            </a:r>
          </a:p>
          <a:p>
            <a:pPr algn="just">
              <a:buClr>
                <a:srgbClr val="00B0F0"/>
              </a:buClr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Bądź, jeśli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stanowi ostatni etap szerszego przedsięwzięcia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którego z wymienionych  projektów/ przedsięwzięć komplementarnych ostatnim etapem jest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poprzednie etapy przedsięwzięcia komplementarnego i  powiązanie z nim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ocenianego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</a:p>
          <a:p>
            <a:pPr algn="just">
              <a:buClr>
                <a:srgbClr val="00B0F0"/>
              </a:buClr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36605" y="173723"/>
            <a:ext cx="7438768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1"/>
          </p:nvPr>
        </p:nvSpPr>
        <p:spPr>
          <a:xfrm>
            <a:off x="436605" y="783147"/>
            <a:ext cx="8333299" cy="50168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</a:t>
            </a:r>
            <a:r>
              <a:rPr lang="pl-PL" sz="1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l-PL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przyczynia się do realizacji więcej niż jednego celu strategicznego rozwoju ŁOM określonego w Strategii ZIT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Oceniane będzie czy projekt przyczynia się do realizacji więcej niż jednego celu strategicznego rozwoju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ŁOM, który został wskazany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Strategii ZIT.</a:t>
            </a:r>
          </a:p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15 pkt.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jeśli projekt przyczynia się do realizacji więcej niż jednego celu strategicznego rozwoju ŁOM wskazanego w Strategii ZIT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B0F0"/>
              </a:buClr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punkcie 9.2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wybrać dodatkowy cel Strategii ZIT, w który wpisuje się projekt oraz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opisać, w jaki sposób projekt przyczyni się do osiągnięcia wybranego celu,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powołując się na zapisy Strategii ZIT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Cele strategiczne rozwoju ŁOM zostały szczegółowo opisane w rozdziale V.2 Strategii ZIT i są to: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1 - Wzmocnienie funkcji metropolitalnych i spójności obszaru metropolitalnego,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2 - Rewitalizacja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obszarów zdegradowanych w miastach, 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3 - Budowa 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zintegrowanego  i  zrównoważonego  systemu  transportu metropolitalnego,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4 - Rozwój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gospodarki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zasobooszczędnej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 niskoemisyjnej oraz ochrona środowiska przyrodniczego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21558" y="609601"/>
            <a:ext cx="8220580" cy="724930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kryterium nr 2 weryfikowane będzie na podstawie zapisów pkt. 9.2 wniosku o dofinansowanie</a:t>
            </a:r>
            <a:endParaRPr lang="pl-PL" sz="2000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21558" y="173723"/>
            <a:ext cx="7353815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34531"/>
            <a:ext cx="7931707" cy="44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9514" y="641839"/>
            <a:ext cx="8506754" cy="5275384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zgodności projektów ze Strategią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ZIT podlega każdy wniosek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 dofinansowanie,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przekazany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przez IOK WUP do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tego etapu oceny, tzn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taki który uzyskał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pozytywny wynik oceny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formalno-merytorycznej oraz pozytywnie przeszedł etap negocjacji.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Etap oceny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zgodności projektów ze Strategią ZIT polega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na: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analizie spełniania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kryteriów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oceny zgodności projektów ze Strategią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ZIT 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oparciu 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zapisy wniosków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uszeregowaniu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kolejności zgodnie z uzyskaną punktacją.</a:t>
            </a:r>
          </a:p>
          <a:p>
            <a:pPr marL="0" indent="0" algn="just">
              <a:buClr>
                <a:srgbClr val="00B0F0"/>
              </a:buClr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ZIT dla ŁÓDZKIEGO OBSZARU </a:t>
            </a:r>
            <a:r>
              <a:rPr lang="pl-PL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METROPOLITALNEGO</a:t>
            </a:r>
            <a:r>
              <a:rPr lang="pl-P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Strategia Rozwoju Łódzkiego Obszaru Metropolitalnego 2020+ pełniąca podwójną funkcję: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ogólnej Strategii Rozwoju ŁOM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oraz operacyjnej Strategii Zintegrowanych Inwestycji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Terytorialnych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endParaRPr lang="pl-PL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Dostępna 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stronie internetowej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http://www.lom.lodz.pl/wp-content/uploads/Aktualizacja-STRATEGII-ROZWOJU-%C5%81OM_30_06_2017.pdf</a:t>
            </a:r>
            <a:endParaRPr lang="pl-PL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konkursu obowiązującym dokumentem jest Strategia Rozwoju Łódzkiego Obszaru Metropolitalnego zatwierdzona w dniu 30 czerwca 2017 r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Uchwałą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10/2017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 Stowarzyszenia Łódzki Obszar Metropolitarny (aktualizacja).</a:t>
            </a:r>
          </a:p>
          <a:p>
            <a:pPr mar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9514" y="58772"/>
            <a:ext cx="8320216" cy="83915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ZGODNOŚCI </a:t>
            </a:r>
            <a:r>
              <a:rPr lang="pl-PL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PROJEKTÓW ZE STRATEGIĄ </a:t>
            </a:r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22705" y="659719"/>
            <a:ext cx="8259976" cy="520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</a:t>
            </a:r>
            <a:r>
              <a:rPr lang="pl-PL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l-PL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Wnioskodawca </a:t>
            </a: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siedzibę/ oddział/ filię/ delegaturę czy inną prawnie dozwoloną formę organizacyjną działalności podmiotu na terenie ŁOM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Oceniane będzie czy Wnioskodawca posiada siedzibę/ oddział/ filię/ delegaturę czy inną prawnie dozwoloną formę organizacyjną działalności podmiotu na terenie ŁOM.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5 pkt.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spełnienie kryterium.</a:t>
            </a:r>
          </a:p>
          <a:p>
            <a:pPr marL="0" indent="0" algn="just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</a:t>
            </a:r>
            <a:r>
              <a:rPr lang="pl-PL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pl-PL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jest realizowany w partnerstwie z podmiotem posiadającym siedzibę/ oddział/ filię/ delegaturę czy inną prawnie dozwoloną formę organizacyjną działalności podmiotu na terenie ŁOM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Oceniane będzie czy projekt jest realizowany w partnerstwie z podmiotem posiadającym siedzibę/ oddział/ filię/ delegaturę czy inną prawnie dozwoloną formę organizacyjną działalności podmiotu na terenie ŁOM.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5 pkt. za spełnienie kryterium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2"/>
          <p:cNvSpPr txBox="1">
            <a:spLocks noGrp="1"/>
          </p:cNvSpPr>
          <p:nvPr>
            <p:ph type="title"/>
          </p:nvPr>
        </p:nvSpPr>
        <p:spPr>
          <a:xfrm>
            <a:off x="422705" y="251724"/>
            <a:ext cx="7808912" cy="24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712203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Spełnianie kryterium nr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weryfikowane będzie na podstawie 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wypełnionych Oświadczeń znajdujących się w sekcji IX wniosku, 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zakładce </a:t>
            </a:r>
            <a:r>
              <a:rPr lang="pl-PL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strategiczny</a:t>
            </a:r>
            <a:endParaRPr lang="pl-PL" sz="1800" dirty="0"/>
          </a:p>
        </p:txBody>
      </p:sp>
      <p:sp>
        <p:nvSpPr>
          <p:cNvPr id="6" name="Prostokąt 5"/>
          <p:cNvSpPr/>
          <p:nvPr/>
        </p:nvSpPr>
        <p:spPr>
          <a:xfrm>
            <a:off x="628650" y="296890"/>
            <a:ext cx="442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735" y="1569981"/>
            <a:ext cx="7529995" cy="4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64855" y="520996"/>
            <a:ext cx="7886700" cy="49648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dodatkowych pytań dotyczących oceny zgodności projektów ze Strategią ZIT, zapraszamy do kontaktu 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Zespołem ds. projektów EFS</a:t>
            </a: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Dane kontaktowe: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Tel. (0-42) 233 54 96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biuro@lom.lodz.pl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1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2842" y="3534032"/>
            <a:ext cx="2141838" cy="1680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31" y="5865341"/>
            <a:ext cx="6879127" cy="9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507" y="823784"/>
            <a:ext cx="8118765" cy="5115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Strategii:</a:t>
            </a:r>
            <a:endParaRPr lang="pl-PL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Wzmocnienie funkcji metropolitalnych i spójności obszaru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metropolitalnego,</a:t>
            </a: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Rewitalizacja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obszarów zdegradowanych w miastach,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Budowa 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zintegrowanego i zrównoważonego  systemu  transportu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metropolitalnego,</a:t>
            </a: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gospodarki </a:t>
            </a:r>
            <a:r>
              <a:rPr lang="pl-PL" sz="7200" dirty="0" err="1">
                <a:latin typeface="Arial" panose="020B0604020202020204" pitchFamily="34" charset="0"/>
                <a:cs typeface="Arial" panose="020B0604020202020204" pitchFamily="34" charset="0"/>
              </a:rPr>
              <a:t>zasobooszczędnej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i niskoemisyjnej oraz ochrona środowiska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przyrodniczego,</a:t>
            </a: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nowoczesnego kapitału ludzkiego oraz silnego informacyjnego społeczeństwa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obywatelskiego.</a:t>
            </a:r>
          </a:p>
          <a:p>
            <a:pPr marL="0" indent="0" algn="just">
              <a:spcBef>
                <a:spcPts val="600"/>
              </a:spcBef>
              <a:buClr>
                <a:srgbClr val="00B0F0"/>
              </a:buClr>
              <a:buNone/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Cele Strategii ZIT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będą realizowane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za pomocą Kompleksowych Programów: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Kompleksowy Program Rewitalizacji Zdegradowanych Obszarów Miejskich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Kompleksowy Program Rozwoju Transportu Metropolitalnego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Kompleksowy Program Ochrony Środowiska i Efektywności Energetycznej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b="1" dirty="0">
                <a:latin typeface="Arial" panose="020B0604020202020204" pitchFamily="34" charset="0"/>
                <a:cs typeface="Arial" panose="020B0604020202020204" pitchFamily="34" charset="0"/>
              </a:rPr>
              <a:t>Kompleksowy Program Rozwoju Kapitału Ludzkiego i Społeczeństwa </a:t>
            </a:r>
            <a:r>
              <a:rPr lang="pl-PL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Informacyjnego:</a:t>
            </a:r>
            <a:r>
              <a:rPr lang="pl-PL" sz="7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l-PL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just">
              <a:spcBef>
                <a:spcPts val="600"/>
              </a:spcBef>
              <a:buClr>
                <a:srgbClr val="00B0F0"/>
              </a:buClr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Cel strategiczny 5: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Rozwój nowoczesnego kapitału ludzkiego oraz silnego informacyjnego społeczeństwa obywatelskiego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02508" y="214914"/>
            <a:ext cx="8082599" cy="477066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Strategia ZIT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ygięta w górę 4"/>
          <p:cNvSpPr/>
          <p:nvPr/>
        </p:nvSpPr>
        <p:spPr>
          <a:xfrm rot="5400000">
            <a:off x="932936" y="5068332"/>
            <a:ext cx="432484" cy="444843"/>
          </a:xfrm>
          <a:prstGeom prst="bentUpArrow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6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469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ZGODNOŚCI </a:t>
            </a:r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PROJEKTÓW ZE STRATEGIĄ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endParaRPr lang="pl-PL" sz="2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042085" y="1338649"/>
            <a:ext cx="7125729" cy="691979"/>
          </a:xfrm>
          <a:prstGeom prst="roundRect">
            <a:avLst/>
          </a:prstGeom>
          <a:solidFill>
            <a:srgbClr val="00B0F0"/>
          </a:solidFill>
          <a:ln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00B0F0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etapie oceny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weryfikowane będą: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93572" y="2660821"/>
            <a:ext cx="2673210" cy="62607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B0F0"/>
              </a:buClr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DOSTĘPU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752861" y="2697893"/>
            <a:ext cx="3414952" cy="6425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MERYTORYCZNE PUNKTOWANE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116225" y="4172036"/>
            <a:ext cx="7051588" cy="122743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dotyczące zgodności projektów ze Strategią ZIT, zatwierdzone przez Komitet Monitorujący Regionalny Program Operacyjny Województwa Łódzkiego na lata 2014-2020 w dniu 16 maja </a:t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r.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2743199" y="2228337"/>
            <a:ext cx="172995" cy="34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5787080" y="2228338"/>
            <a:ext cx="160639" cy="34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2821457" y="3599935"/>
            <a:ext cx="0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6075405" y="3624648"/>
            <a:ext cx="0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 w prawo z wcięciem 10"/>
          <p:cNvSpPr/>
          <p:nvPr/>
        </p:nvSpPr>
        <p:spPr>
          <a:xfrm>
            <a:off x="4003926" y="2862219"/>
            <a:ext cx="511791" cy="3138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2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469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ZGODNOŚCI </a:t>
            </a:r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PROJEKTÓW ZE STRATEGIĄ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endParaRPr lang="pl-PL" sz="2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7859" y="1309817"/>
            <a:ext cx="8015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Ocena zgodności projektów ze Strategią ZIT dokonywana jest na podstawie zapisów wniosku o dofinansowanie. Wnioskodawca powinien wypełnić dwie zakładki wniosku: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Cel strategiczny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komplementarne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znajdujące się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Sekcji IX.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Zgodność ze Strategią ZIT.</a:t>
            </a:r>
            <a:endParaRPr lang="pl-PL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10" y="2586680"/>
            <a:ext cx="6236043" cy="31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74841" y="206676"/>
            <a:ext cx="7886700" cy="83129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9509" y="889688"/>
            <a:ext cx="8213125" cy="47038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Kryteria dostępu odnoszą się do wszystkich typów projektów i dotyczą wszystkich wnioskodawców, których projekty zostały zakwalifikowane do etapu oceny zgodności projektów ze Strategią ZIT.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Sprawdzenie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kryteriów polega na przypisaniu im wartości logicznych „tak”, „nie”.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dostępu mają charakter bezwarunkowy, co oznacza, że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nie ma możliwości korekty zapisów wniosku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  <a:endParaRPr lang="pl-PL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niespełniające któregokolwiek z kryteriów dostępu są odrzucane na etapie oceny zgodności projektów ze Strategią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ZIT, co oznacza, że projekty umieszczane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na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Liście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ocenionych projektów na etapie oceny zgodności ze Strategią ZIT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liczbą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punktów równą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pl-PL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1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74841" y="289055"/>
            <a:ext cx="3527602" cy="361736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2462" y="873212"/>
            <a:ext cx="8264359" cy="4942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dostępu nr 1:</a:t>
            </a:r>
            <a:r>
              <a:rPr lang="pl-PL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 jest zgodny </a:t>
            </a:r>
            <a:r>
              <a:rPr lang="pl-PL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odpowiednim </a:t>
            </a:r>
            <a:r>
              <a:rPr lang="pl-PL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strategicznym rozwoju ŁOM określonym w Strategii ZIT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powinien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treści wniosku zgodność projektu z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odpowiednim celem strategicznym rozwoju ŁOM określonym w Strategii ZIT. </a:t>
            </a:r>
          </a:p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punkcie 9.1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wniosku cel strategiczny rozwoju ŁOM określony w Strategii ZIT, z którym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powinien być zgodny, został już wskazany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CEL 5 - „Rozwój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nowoczesnego kapitału ludzkiego oraz silnego informacyjnego społeczeństwa obywatelskiego”.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Należy wybrać wskazany cel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poprzez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zaznaczenie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checkboxa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przy ww. celu.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Zadaniem Wnioskodawcy jest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opisać, w jaki sposób projekt przyczyni się do osiągnięcia przedmiotowego celu,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powołując się na zapisy Strategii ZIT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44463" y="586265"/>
            <a:ext cx="8022887" cy="723551"/>
          </a:xfrm>
        </p:spPr>
        <p:txBody>
          <a:bodyPr>
            <a:normAutofit/>
          </a:bodyPr>
          <a:lstStyle/>
          <a:p>
            <a:pPr marL="0" indent="0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dostępu nr 1 weryfikowane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będzie n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podstawie zapisów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pkt.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9.1 wniosku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dofinansowanie. 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4464" y="186155"/>
            <a:ext cx="3052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892" y="1375800"/>
            <a:ext cx="7735712" cy="4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4269" y="655881"/>
            <a:ext cx="8155459" cy="5341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dostępu nr </a:t>
            </a:r>
            <a:r>
              <a:rPr lang="pl-PL" sz="20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uzasadnienia realizacji i celu projektu z diagnozą strategiczną ŁOM</a:t>
            </a:r>
            <a:endParaRPr lang="pl-PL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powinien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uzasadnić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konieczność realizacji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jego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kontekście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problemów/ potrzeb/ wyzwań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opisanych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ZIT,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powołując się na jej zapisy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strategiczna ŁOM zawiera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się 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całej treści dokumentu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Strategii ZIT (STRATEGIA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ROZWOJU ŁÓDZKIEGO OBSZARU METROPOLITALNEGO 2020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+),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szczególności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w: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rozdziale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III Diagnoza strategiczna Łódzkiego Obszaru Metropolitalnego 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rozdziale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IV Analiza SWOT czynników rozwoju Łódzkiego Obszaru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Metropolitalnego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49" y="286549"/>
            <a:ext cx="3136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494270" y="4127158"/>
            <a:ext cx="8155459" cy="1606378"/>
          </a:xfrm>
          <a:prstGeom prst="rect">
            <a:avLst/>
          </a:prstGeom>
          <a:noFill/>
          <a:ln w="28575" cap="rnd">
            <a:solidFill>
              <a:srgbClr val="00B0F0">
                <a:alpha val="80000"/>
              </a:srgbClr>
            </a:solidFill>
          </a:ln>
          <a:effectLst>
            <a:glow rad="114300">
              <a:schemeClr val="bg1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ZAPAMIĘTAJ !!!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opisy/ uzasadnienia spełniania poszczególnych kryteriów muszą być jednoznaczne i niepozostawiające wątpliwości w ocenie (nie wystarczy samo stwierdzenie ale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istotne jest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wykazanie spełnienia danego kryterium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1848</TotalTime>
  <Words>1692</Words>
  <Application>Microsoft Office PowerPoint</Application>
  <PresentationFormat>Pokaz na ekranie (4:3)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Motyw pakietu Office</vt:lpstr>
      <vt:lpstr>Prezentacja programu PowerPoint</vt:lpstr>
      <vt:lpstr>OCENA ZGODNOŚCI PROJEKTÓW ZE STRATEGIĄ ZIT</vt:lpstr>
      <vt:lpstr>Strategia ZIT cd.</vt:lpstr>
      <vt:lpstr>OCENA ZGODNOŚCI PROJEKTÓW ZE STRATEGIĄ ZIT</vt:lpstr>
      <vt:lpstr>OCENA ZGODNOŚCI PROJEKTÓW ZE STRATEGIĄ ZIT</vt:lpstr>
      <vt:lpstr>KRYTERIA DOSTĘPU</vt:lpstr>
      <vt:lpstr>Kryteria dostępu cd.</vt:lpstr>
      <vt:lpstr>Spełnianie kryterium dostępu nr 1 weryfikowane będzie na podstawie zapisów pkt. 9.1 wniosku o dofinansowanie. </vt:lpstr>
      <vt:lpstr>Kryteria dostępu cd.</vt:lpstr>
      <vt:lpstr>Kryteria dostępu cd.</vt:lpstr>
      <vt:lpstr>KRYTERIA MERYTORYCZNE PUNKTOWANE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Spełnianie kryterium nr 2 weryfikowane będzie na podstawie zapisów pkt. 9.2 wniosku o dofinansowanie</vt:lpstr>
      <vt:lpstr>Kryteria merytoryczne punktowane cd.</vt:lpstr>
      <vt:lpstr>Spełnianie kryterium nr 3 i 4 weryfikowane będzie na podstawie wypełnionych Oświadczeń znajdujących się w sekcji IX wniosku,   w zakładce Cel strategiczny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lwojdal</dc:creator>
  <cp:lastModifiedBy>Katarzyna Jurczuk</cp:lastModifiedBy>
  <cp:revision>148</cp:revision>
  <dcterms:created xsi:type="dcterms:W3CDTF">2016-07-28T10:19:35Z</dcterms:created>
  <dcterms:modified xsi:type="dcterms:W3CDTF">2017-12-07T12:59:07Z</dcterms:modified>
</cp:coreProperties>
</file>