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0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2" r:id="rId12"/>
    <p:sldId id="272" r:id="rId13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4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F2D39-FB1C-4315-B225-DE9F05AF02BA}" type="doc">
      <dgm:prSet loTypeId="urn:microsoft.com/office/officeart/2005/8/layout/matrix2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04BD8052-31D7-4CFD-9463-74A7953E2B4B}">
      <dgm:prSet phldrT="[Tekst]" custT="1"/>
      <dgm:spPr/>
      <dgm:t>
        <a:bodyPr/>
        <a:lstStyle/>
        <a:p>
          <a:r>
            <a:rPr lang="pl-PL" sz="1800" b="1" dirty="0">
              <a:solidFill>
                <a:srgbClr val="0070C0"/>
              </a:solidFill>
            </a:rPr>
            <a:t>Umowy </a:t>
          </a:r>
          <a:br>
            <a:rPr lang="pl-PL" sz="1800" b="1" dirty="0">
              <a:solidFill>
                <a:srgbClr val="0070C0"/>
              </a:solidFill>
            </a:rPr>
          </a:br>
          <a:r>
            <a:rPr lang="pl-PL" sz="1800" b="1" dirty="0">
              <a:solidFill>
                <a:srgbClr val="0070C0"/>
              </a:solidFill>
            </a:rPr>
            <a:t>od 1 stycznia 2018 r.</a:t>
          </a:r>
        </a:p>
      </dgm:t>
    </dgm:pt>
    <dgm:pt modelId="{9FC054F4-E8AD-4C4B-BAF3-6114EC66C777}" type="parTrans" cxnId="{CE9780BF-17D9-470E-BED6-8F638A7B65B3}">
      <dgm:prSet/>
      <dgm:spPr/>
      <dgm:t>
        <a:bodyPr/>
        <a:lstStyle/>
        <a:p>
          <a:endParaRPr lang="pl-PL"/>
        </a:p>
      </dgm:t>
    </dgm:pt>
    <dgm:pt modelId="{EE3A4AB1-0217-4D63-BF3E-E576889C3DE1}" type="sibTrans" cxnId="{CE9780BF-17D9-470E-BED6-8F638A7B65B3}">
      <dgm:prSet/>
      <dgm:spPr/>
      <dgm:t>
        <a:bodyPr/>
        <a:lstStyle/>
        <a:p>
          <a:endParaRPr lang="pl-PL"/>
        </a:p>
      </dgm:t>
    </dgm:pt>
    <dgm:pt modelId="{1FED2646-42D5-47BD-B664-B238523E2B34}">
      <dgm:prSet phldrT="[Tekst]" custT="1"/>
      <dgm:spPr/>
      <dgm:t>
        <a:bodyPr/>
        <a:lstStyle/>
        <a:p>
          <a:r>
            <a:rPr lang="pl-PL" sz="1800" b="1" dirty="0">
              <a:solidFill>
                <a:srgbClr val="0070C0"/>
              </a:solidFill>
            </a:rPr>
            <a:t>Barwy RP tylko w wersji kolorowej</a:t>
          </a:r>
        </a:p>
      </dgm:t>
    </dgm:pt>
    <dgm:pt modelId="{CBBA6315-D37D-42CE-A008-24F0578C3424}" type="parTrans" cxnId="{E51D5C96-EA53-418C-92C2-6346B9B85540}">
      <dgm:prSet/>
      <dgm:spPr/>
      <dgm:t>
        <a:bodyPr/>
        <a:lstStyle/>
        <a:p>
          <a:endParaRPr lang="pl-PL"/>
        </a:p>
      </dgm:t>
    </dgm:pt>
    <dgm:pt modelId="{6927665F-8164-4158-A1D3-135F5C497B5F}" type="sibTrans" cxnId="{E51D5C96-EA53-418C-92C2-6346B9B85540}">
      <dgm:prSet/>
      <dgm:spPr/>
      <dgm:t>
        <a:bodyPr/>
        <a:lstStyle/>
        <a:p>
          <a:endParaRPr lang="pl-PL"/>
        </a:p>
      </dgm:t>
    </dgm:pt>
    <dgm:pt modelId="{15456875-F389-4155-BEBC-4BB01BBF5DD9}">
      <dgm:prSet phldrT="[Tekst]" custT="1"/>
      <dgm:spPr/>
      <dgm:t>
        <a:bodyPr/>
        <a:lstStyle/>
        <a:p>
          <a:r>
            <a:rPr lang="pl-PL" sz="1800" b="1" dirty="0">
              <a:solidFill>
                <a:srgbClr val="0070C0"/>
              </a:solidFill>
            </a:rPr>
            <a:t>Max 4 znaki w jednej linii</a:t>
          </a:r>
        </a:p>
      </dgm:t>
    </dgm:pt>
    <dgm:pt modelId="{31D49471-108B-4889-BAFE-580313B57555}" type="parTrans" cxnId="{F1A51064-9084-46A5-96FB-7EDFB847E041}">
      <dgm:prSet/>
      <dgm:spPr/>
      <dgm:t>
        <a:bodyPr/>
        <a:lstStyle/>
        <a:p>
          <a:endParaRPr lang="pl-PL"/>
        </a:p>
      </dgm:t>
    </dgm:pt>
    <dgm:pt modelId="{C2ECAB51-B7FF-4AC2-87E4-E9125B36F976}" type="sibTrans" cxnId="{F1A51064-9084-46A5-96FB-7EDFB847E041}">
      <dgm:prSet/>
      <dgm:spPr/>
      <dgm:t>
        <a:bodyPr/>
        <a:lstStyle/>
        <a:p>
          <a:endParaRPr lang="pl-PL"/>
        </a:p>
      </dgm:t>
    </dgm:pt>
    <dgm:pt modelId="{99BF20A3-67E4-4600-831E-1E99EA36EE2D}" type="pres">
      <dgm:prSet presAssocID="{99DF2D39-FB1C-4315-B225-DE9F05AF02B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DF99A12-5CD5-4A76-B257-B67B2E8AC754}" type="pres">
      <dgm:prSet presAssocID="{99DF2D39-FB1C-4315-B225-DE9F05AF02BA}" presName="axisShape" presStyleLbl="bgShp" presStyleIdx="0" presStyleCnt="1"/>
      <dgm:spPr>
        <a:ln>
          <a:noFill/>
        </a:ln>
      </dgm:spPr>
    </dgm:pt>
    <dgm:pt modelId="{E1B63DC9-502C-4610-9113-A44AC99BDD55}" type="pres">
      <dgm:prSet presAssocID="{99DF2D39-FB1C-4315-B225-DE9F05AF02BA}" presName="rect1" presStyleLbl="node1" presStyleIdx="0" presStyleCnt="4" custLinFactNeighborX="-1991" custLinFactNeighborY="-2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E0D9A8-E6C8-4101-A168-B9353C0B060D}" type="pres">
      <dgm:prSet presAssocID="{99DF2D39-FB1C-4315-B225-DE9F05AF02BA}" presName="rect2" presStyleLbl="node1" presStyleIdx="1" presStyleCnt="4" custLinFactNeighborX="1991" custLinFactNeighborY="-2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2AF185-EFB8-4CDD-BBAD-35F106D22325}" type="pres">
      <dgm:prSet presAssocID="{99DF2D39-FB1C-4315-B225-DE9F05AF02BA}" presName="rect3" presStyleLbl="node1" presStyleIdx="2" presStyleCnt="4" custLinFactNeighborX="58750" custLinFactNeighborY="-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BCCD74-3D3B-46B5-9DCF-96B07679551C}" type="pres">
      <dgm:prSet presAssocID="{99DF2D39-FB1C-4315-B225-DE9F05AF02BA}" presName="rect4" presStyleLbl="node1" presStyleIdx="3" presStyleCnt="4" custFlipHor="1" custScaleX="16406" custScaleY="11791" custLinFactX="36953" custLinFactNeighborX="100000" custLinFactNeighborY="6369">
        <dgm:presLayoutVars>
          <dgm:chMax val="0"/>
          <dgm:chPref val="0"/>
          <dgm:bulletEnabled val="1"/>
        </dgm:presLayoutVars>
      </dgm:prSet>
      <dgm:spPr>
        <a:ln>
          <a:noFill/>
        </a:ln>
      </dgm:spPr>
    </dgm:pt>
  </dgm:ptLst>
  <dgm:cxnLst>
    <dgm:cxn modelId="{F1A51064-9084-46A5-96FB-7EDFB847E041}" srcId="{99DF2D39-FB1C-4315-B225-DE9F05AF02BA}" destId="{15456875-F389-4155-BEBC-4BB01BBF5DD9}" srcOrd="2" destOrd="0" parTransId="{31D49471-108B-4889-BAFE-580313B57555}" sibTransId="{C2ECAB51-B7FF-4AC2-87E4-E9125B36F976}"/>
    <dgm:cxn modelId="{38236982-8F05-4BFC-A17B-199175F21CE6}" type="presOf" srcId="{15456875-F389-4155-BEBC-4BB01BBF5DD9}" destId="{C62AF185-EFB8-4CDD-BBAD-35F106D22325}" srcOrd="0" destOrd="0" presId="urn:microsoft.com/office/officeart/2005/8/layout/matrix2"/>
    <dgm:cxn modelId="{36565086-974D-4726-919B-04E44452082D}" type="presOf" srcId="{99DF2D39-FB1C-4315-B225-DE9F05AF02BA}" destId="{99BF20A3-67E4-4600-831E-1E99EA36EE2D}" srcOrd="0" destOrd="0" presId="urn:microsoft.com/office/officeart/2005/8/layout/matrix2"/>
    <dgm:cxn modelId="{E51D5C96-EA53-418C-92C2-6346B9B85540}" srcId="{99DF2D39-FB1C-4315-B225-DE9F05AF02BA}" destId="{1FED2646-42D5-47BD-B664-B238523E2B34}" srcOrd="1" destOrd="0" parTransId="{CBBA6315-D37D-42CE-A008-24F0578C3424}" sibTransId="{6927665F-8164-4158-A1D3-135F5C497B5F}"/>
    <dgm:cxn modelId="{ACC409A3-AEA1-49DD-A99A-F0EC9CE82975}" type="presOf" srcId="{1FED2646-42D5-47BD-B664-B238523E2B34}" destId="{5AE0D9A8-E6C8-4101-A168-B9353C0B060D}" srcOrd="0" destOrd="0" presId="urn:microsoft.com/office/officeart/2005/8/layout/matrix2"/>
    <dgm:cxn modelId="{CE9780BF-17D9-470E-BED6-8F638A7B65B3}" srcId="{99DF2D39-FB1C-4315-B225-DE9F05AF02BA}" destId="{04BD8052-31D7-4CFD-9463-74A7953E2B4B}" srcOrd="0" destOrd="0" parTransId="{9FC054F4-E8AD-4C4B-BAF3-6114EC66C777}" sibTransId="{EE3A4AB1-0217-4D63-BF3E-E576889C3DE1}"/>
    <dgm:cxn modelId="{334B707F-D588-4386-9449-E739BB0A7F4F}" type="presOf" srcId="{04BD8052-31D7-4CFD-9463-74A7953E2B4B}" destId="{E1B63DC9-502C-4610-9113-A44AC99BDD55}" srcOrd="0" destOrd="0" presId="urn:microsoft.com/office/officeart/2005/8/layout/matrix2"/>
    <dgm:cxn modelId="{C343CCE4-E62F-44DE-9E4D-F63985EDBE7B}" type="presParOf" srcId="{99BF20A3-67E4-4600-831E-1E99EA36EE2D}" destId="{ADF99A12-5CD5-4A76-B257-B67B2E8AC754}" srcOrd="0" destOrd="0" presId="urn:microsoft.com/office/officeart/2005/8/layout/matrix2"/>
    <dgm:cxn modelId="{5DFA79B0-58C3-456A-9BC8-25B0F448F8E6}" type="presParOf" srcId="{99BF20A3-67E4-4600-831E-1E99EA36EE2D}" destId="{E1B63DC9-502C-4610-9113-A44AC99BDD55}" srcOrd="1" destOrd="0" presId="urn:microsoft.com/office/officeart/2005/8/layout/matrix2"/>
    <dgm:cxn modelId="{9FAC6BCA-28E5-420E-A852-5C47A2C9AE78}" type="presParOf" srcId="{99BF20A3-67E4-4600-831E-1E99EA36EE2D}" destId="{5AE0D9A8-E6C8-4101-A168-B9353C0B060D}" srcOrd="2" destOrd="0" presId="urn:microsoft.com/office/officeart/2005/8/layout/matrix2"/>
    <dgm:cxn modelId="{081926FB-CC20-4EB0-83F9-13DEA6489C98}" type="presParOf" srcId="{99BF20A3-67E4-4600-831E-1E99EA36EE2D}" destId="{C62AF185-EFB8-4CDD-BBAD-35F106D22325}" srcOrd="3" destOrd="0" presId="urn:microsoft.com/office/officeart/2005/8/layout/matrix2"/>
    <dgm:cxn modelId="{1E7A9318-3C31-4C1C-B64B-3E7D0A34BFA3}" type="presParOf" srcId="{99BF20A3-67E4-4600-831E-1E99EA36EE2D}" destId="{6EBCCD74-3D3B-46B5-9DCF-96B07679551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99A12-5CD5-4A76-B257-B67B2E8AC754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63DC9-502C-4610-9113-A44AC99BDD55}">
      <dsp:nvSpPr>
        <dsp:cNvPr id="0" name=""/>
        <dsp:cNvSpPr/>
      </dsp:nvSpPr>
      <dsp:spPr>
        <a:xfrm>
          <a:off x="1247794" y="230737"/>
          <a:ext cx="162560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rgbClr val="0070C0"/>
              </a:solidFill>
            </a:rPr>
            <a:t>Umowy </a:t>
          </a:r>
          <a:br>
            <a:rPr lang="pl-PL" sz="1800" b="1" kern="1200" dirty="0">
              <a:solidFill>
                <a:srgbClr val="0070C0"/>
              </a:solidFill>
            </a:rPr>
          </a:br>
          <a:r>
            <a:rPr lang="pl-PL" sz="1800" b="1" kern="1200" dirty="0">
              <a:solidFill>
                <a:srgbClr val="0070C0"/>
              </a:solidFill>
            </a:rPr>
            <a:t>od 1 stycznia 2018 r.</a:t>
          </a:r>
        </a:p>
      </dsp:txBody>
      <dsp:txXfrm>
        <a:off x="1327149" y="310092"/>
        <a:ext cx="1466890" cy="1466890"/>
      </dsp:txXfrm>
    </dsp:sp>
    <dsp:sp modelId="{5AE0D9A8-E6C8-4101-A168-B9353C0B060D}">
      <dsp:nvSpPr>
        <dsp:cNvPr id="0" name=""/>
        <dsp:cNvSpPr/>
      </dsp:nvSpPr>
      <dsp:spPr>
        <a:xfrm>
          <a:off x="3222605" y="230737"/>
          <a:ext cx="162560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rgbClr val="0070C0"/>
              </a:solidFill>
            </a:rPr>
            <a:t>Barwy RP tylko w wersji kolorowej</a:t>
          </a:r>
        </a:p>
      </dsp:txBody>
      <dsp:txXfrm>
        <a:off x="3301960" y="310092"/>
        <a:ext cx="1466890" cy="1466890"/>
      </dsp:txXfrm>
    </dsp:sp>
    <dsp:sp modelId="{C62AF185-EFB8-4CDD-BBAD-35F106D22325}">
      <dsp:nvSpPr>
        <dsp:cNvPr id="0" name=""/>
        <dsp:cNvSpPr/>
      </dsp:nvSpPr>
      <dsp:spPr>
        <a:xfrm>
          <a:off x="2235200" y="2169460"/>
          <a:ext cx="162560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rgbClr val="0070C0"/>
              </a:solidFill>
            </a:rPr>
            <a:t>Max 4 znaki w jednej linii</a:t>
          </a:r>
        </a:p>
      </dsp:txBody>
      <dsp:txXfrm>
        <a:off x="2314555" y="2248815"/>
        <a:ext cx="1466890" cy="1466890"/>
      </dsp:txXfrm>
    </dsp:sp>
    <dsp:sp modelId="{6EBCCD74-3D3B-46B5-9DCF-96B07679551C}">
      <dsp:nvSpPr>
        <dsp:cNvPr id="0" name=""/>
        <dsp:cNvSpPr/>
      </dsp:nvSpPr>
      <dsp:spPr>
        <a:xfrm flipH="1">
          <a:off x="5829304" y="2994737"/>
          <a:ext cx="266695" cy="1916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A2FFF7-4F13-4548-AFE9-2948F60BCC3B}" type="datetimeFigureOut">
              <a:rPr lang="pl-PL"/>
              <a:pPr>
                <a:defRPr/>
              </a:pPr>
              <a:t>19.12.2017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9671F6-3F6F-4D4A-A3BD-E296FA74B8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455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4A14C4-D47B-4924-9233-BF74CF881A27}" type="datetimeFigureOut">
              <a:rPr lang="pl-PL"/>
              <a:pPr>
                <a:defRPr/>
              </a:pPr>
              <a:t>19.12.2017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D60BF4-89BE-4054-8C36-355AAED8BB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850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28036CE-7587-4771-AD66-338C42C33FD4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507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7226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356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2963863" y="7938"/>
            <a:ext cx="6122987" cy="971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72300" y="6313488"/>
            <a:ext cx="2057400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983EB5C-D360-414C-8F8E-5918EEB229C1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90513"/>
            <a:ext cx="54054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19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2963863" y="7938"/>
            <a:ext cx="6122987" cy="971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5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90513"/>
            <a:ext cx="54054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75" y="1306285"/>
            <a:ext cx="7886700" cy="378137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0680"/>
            <a:ext cx="7886700" cy="417628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5752A-550A-4DD5-8EEA-590CBAAADC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755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2963863" y="7938"/>
            <a:ext cx="6122987" cy="971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3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90513"/>
            <a:ext cx="54054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83EA-A443-4CEE-B063-07BCAEA3FE4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751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0550" y="631348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237ED30-1E8A-4B7B-B282-52C2A63A8ED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85" r:id="rId1"/>
    <p:sldLayoutId id="2147488086" r:id="rId2"/>
    <p:sldLayoutId id="2147488087" r:id="rId3"/>
    <p:sldLayoutId id="2147488088" r:id="rId4"/>
    <p:sldLayoutId id="2147488089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264025"/>
            <a:ext cx="9144000" cy="993775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C000"/>
              </a:solidFill>
            </a:endParaRPr>
          </a:p>
        </p:txBody>
      </p:sp>
      <p:sp>
        <p:nvSpPr>
          <p:cNvPr id="6" name="pole tekstowe 1"/>
          <p:cNvSpPr txBox="1">
            <a:spLocks noChangeArrowheads="1"/>
          </p:cNvSpPr>
          <p:nvPr/>
        </p:nvSpPr>
        <p:spPr bwMode="auto">
          <a:xfrm>
            <a:off x="4748213" y="4441825"/>
            <a:ext cx="333692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defRPr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defRPr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eaLnBrk="0" fontAlgn="base" hangingPunct="0"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eaLnBrk="0" fontAlgn="base" hangingPunct="0"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eaLnBrk="0" fontAlgn="base" hangingPunct="0"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eaLnBrk="0" fontAlgn="base" hangingPunct="0"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>
              <a:defRPr/>
            </a:pPr>
            <a:r>
              <a:rPr lang="pl-PL" altLang="pl-PL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Wojewódzki Urząd Pracy w Łodzi</a:t>
            </a:r>
            <a:br>
              <a:rPr lang="pl-PL" altLang="pl-PL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altLang="pl-P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grudnia 2017 r.</a:t>
            </a:r>
          </a:p>
        </p:txBody>
      </p:sp>
      <p:cxnSp>
        <p:nvCxnSpPr>
          <p:cNvPr id="8" name="Łącznik prostoliniowy 2"/>
          <p:cNvCxnSpPr/>
          <p:nvPr/>
        </p:nvCxnSpPr>
        <p:spPr>
          <a:xfrm>
            <a:off x="20638" y="4249738"/>
            <a:ext cx="9144000" cy="4762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Łącznik prostoliniowy 2"/>
          <p:cNvCxnSpPr/>
          <p:nvPr/>
        </p:nvCxnSpPr>
        <p:spPr>
          <a:xfrm>
            <a:off x="7938" y="5257800"/>
            <a:ext cx="9144000" cy="4763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223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7987CD6-7F5B-4961-B1CC-216D6CBB8089}" type="slidenum">
              <a:rPr lang="pl-PL" altLang="pl-PL" sz="14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pl-PL" altLang="pl-PL" sz="1400">
              <a:solidFill>
                <a:srgbClr val="898989"/>
              </a:solidFill>
            </a:endParaRP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="" xmlns:a16="http://schemas.microsoft.com/office/drawing/2014/main" id="{1DDDED73-07B1-49C3-8D0C-0C265724D0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dirty="0"/>
              <a:t>Zmiana zasad oznaczania projektów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7ED88809-8C78-4A63-A711-B001F479E2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EB83EA-A443-4CEE-B063-07BCAEA3FE45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  <p:sp>
        <p:nvSpPr>
          <p:cNvPr id="3" name="Tytuł 1">
            <a:extLst>
              <a:ext uri="{FF2B5EF4-FFF2-40B4-BE49-F238E27FC236}">
                <a16:creationId xmlns="" xmlns:a16="http://schemas.microsoft.com/office/drawing/2014/main" id="{E71F94DA-150F-4277-8EA4-9E6903CFC9BE}"/>
              </a:ext>
            </a:extLst>
          </p:cNvPr>
          <p:cNvSpPr txBox="1">
            <a:spLocks/>
          </p:cNvSpPr>
          <p:nvPr/>
        </p:nvSpPr>
        <p:spPr>
          <a:xfrm>
            <a:off x="630238" y="1104900"/>
            <a:ext cx="7886700" cy="720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sz="3200" b="1">
                <a:solidFill>
                  <a:srgbClr val="0070C0"/>
                </a:solidFill>
              </a:rPr>
              <a:t>Plakaty informacyjne</a:t>
            </a:r>
            <a:endParaRPr lang="pl-PL" altLang="pl-PL" sz="2800" b="1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442045E1-6CA6-4F47-8110-25975394D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8" y="1919288"/>
            <a:ext cx="3021012" cy="427196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6D66EB5B-43E3-4459-8F28-38C27804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919288"/>
            <a:ext cx="3019425" cy="427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799952A3-3A93-430E-B7B8-BFC8416AFA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EB83EA-A443-4CEE-B063-07BCAEA3FE45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  <p:sp>
        <p:nvSpPr>
          <p:cNvPr id="3" name="Tytuł 1">
            <a:extLst>
              <a:ext uri="{FF2B5EF4-FFF2-40B4-BE49-F238E27FC236}">
                <a16:creationId xmlns="" xmlns:a16="http://schemas.microsoft.com/office/drawing/2014/main" id="{2161EA05-DCBC-4AA2-8FFC-37DDBDA0B0AC}"/>
              </a:ext>
            </a:extLst>
          </p:cNvPr>
          <p:cNvSpPr txBox="1">
            <a:spLocks/>
          </p:cNvSpPr>
          <p:nvPr/>
        </p:nvSpPr>
        <p:spPr>
          <a:xfrm>
            <a:off x="3157538" y="1052513"/>
            <a:ext cx="6096000" cy="647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2600" b="1" dirty="0"/>
              <a:t>Podsumowanie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77AE7761-C997-4BD7-83DC-6609C5E79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971191"/>
              </p:ext>
            </p:extLst>
          </p:nvPr>
        </p:nvGraphicFramePr>
        <p:xfrm>
          <a:off x="1524000" y="19021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03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79AD3E-CF14-4456-9094-9A11D7D028AB}" type="slidenum">
              <a:rPr lang="pl-PL" altLang="pl-PL" sz="14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400">
              <a:solidFill>
                <a:srgbClr val="898989"/>
              </a:solidFill>
            </a:endParaRPr>
          </a:p>
        </p:txBody>
      </p:sp>
      <p:sp>
        <p:nvSpPr>
          <p:cNvPr id="22531" name="pole tekstowe 2"/>
          <p:cNvSpPr txBox="1">
            <a:spLocks noChangeArrowheads="1"/>
          </p:cNvSpPr>
          <p:nvPr/>
        </p:nvSpPr>
        <p:spPr bwMode="auto">
          <a:xfrm>
            <a:off x="2752725" y="2965450"/>
            <a:ext cx="5618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3600"/>
              <a:t>Dziękuję 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9BB8F48-E635-4D77-8783-342DF2BB9AD1}" type="slidenum">
              <a:rPr lang="pl-PL" altLang="pl-PL" sz="14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1400">
              <a:solidFill>
                <a:srgbClr val="898989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="" xmlns:a16="http://schemas.microsoft.com/office/drawing/2014/main" id="{6BD9DBED-AEEA-4367-8DB4-27E4051FCA01}"/>
              </a:ext>
            </a:extLst>
          </p:cNvPr>
          <p:cNvSpPr txBox="1">
            <a:spLocks/>
          </p:cNvSpPr>
          <p:nvPr/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3200" b="1">
                <a:solidFill>
                  <a:srgbClr val="0070C0"/>
                </a:solidFill>
              </a:rPr>
              <a:t>Nowe zasady oznaczania – o co chodzi?</a:t>
            </a:r>
            <a:endParaRPr lang="pl-PL" altLang="pl-PL" sz="3200" b="1" dirty="0">
              <a:solidFill>
                <a:srgbClr val="0070C0"/>
              </a:solidFill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41FE2B21-1621-46E7-9549-A6DE68DAEA4E}"/>
              </a:ext>
            </a:extLst>
          </p:cNvPr>
          <p:cNvSpPr txBox="1">
            <a:spLocks/>
          </p:cNvSpPr>
          <p:nvPr/>
        </p:nvSpPr>
        <p:spPr bwMode="auto">
          <a:xfrm>
            <a:off x="531813" y="1955800"/>
            <a:ext cx="7593012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/>
              <a:t>Dodanie barw Rzeczypospolitej Polskiej </a:t>
            </a:r>
            <a:br>
              <a:rPr lang="pl-PL" altLang="pl-PL"/>
            </a:br>
            <a:r>
              <a:rPr lang="pl-PL" altLang="pl-PL"/>
              <a:t>do obowiązkowego zestawienia znaków</a:t>
            </a:r>
          </a:p>
          <a:p>
            <a:endParaRPr lang="pl-PL" altLang="pl-PL"/>
          </a:p>
          <a:p>
            <a:endParaRPr lang="pl-PL" altLang="pl-PL"/>
          </a:p>
          <a:p>
            <a:endParaRPr lang="pl-PL" altLang="pl-PL"/>
          </a:p>
          <a:p>
            <a:r>
              <a:rPr lang="pl-PL" altLang="pl-PL"/>
              <a:t>Przykładowe zestawienie znaków  </a:t>
            </a:r>
            <a:endParaRPr lang="pl-PL" altLang="pl-PL" dirty="0"/>
          </a:p>
        </p:txBody>
      </p:sp>
      <p:pic>
        <p:nvPicPr>
          <p:cNvPr id="8" name="Obraz 4">
            <a:extLst>
              <a:ext uri="{FF2B5EF4-FFF2-40B4-BE49-F238E27FC236}">
                <a16:creationId xmlns="" xmlns:a16="http://schemas.microsoft.com/office/drawing/2014/main" id="{128C1A93-4FEB-4FCC-9100-D1B36A29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3163888"/>
            <a:ext cx="23399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5">
            <a:extLst>
              <a:ext uri="{FF2B5EF4-FFF2-40B4-BE49-F238E27FC236}">
                <a16:creationId xmlns="" xmlns:a16="http://schemas.microsoft.com/office/drawing/2014/main" id="{A64D60BF-A63C-4B01-9290-73D57ADB4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094038"/>
            <a:ext cx="19431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ADDD9B0E-2369-46F5-BA6A-4005D3FD5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830929"/>
            <a:ext cx="7620000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D2580CF0-2214-497A-9B55-B3A0B17B96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EB83EA-A443-4CEE-B063-07BCAEA3FE45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  <p:sp>
        <p:nvSpPr>
          <p:cNvPr id="3" name="Tytuł 1">
            <a:extLst>
              <a:ext uri="{FF2B5EF4-FFF2-40B4-BE49-F238E27FC236}">
                <a16:creationId xmlns="" xmlns:a16="http://schemas.microsoft.com/office/drawing/2014/main" id="{1A43FC37-EAC3-4D83-AD68-0991D1492DD2}"/>
              </a:ext>
            </a:extLst>
          </p:cNvPr>
          <p:cNvSpPr txBox="1">
            <a:spLocks/>
          </p:cNvSpPr>
          <p:nvPr/>
        </p:nvSpPr>
        <p:spPr>
          <a:xfrm>
            <a:off x="628650" y="1199486"/>
            <a:ext cx="7886700" cy="9334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70C0"/>
                </a:solidFill>
              </a:rPr>
              <a:t>Nowe zasady oznaczania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D0736B86-A5C7-4B13-BE1F-22BE7774AAFC}"/>
              </a:ext>
            </a:extLst>
          </p:cNvPr>
          <p:cNvSpPr txBox="1">
            <a:spLocks/>
          </p:cNvSpPr>
          <p:nvPr/>
        </p:nvSpPr>
        <p:spPr>
          <a:xfrm>
            <a:off x="531813" y="1790700"/>
            <a:ext cx="7593012" cy="44672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altLang="pl-PL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b="1" dirty="0">
                <a:solidFill>
                  <a:srgbClr val="0070C0"/>
                </a:solidFill>
                <a:cs typeface="Arial" panose="020B0604020202020204" pitchFamily="34" charset="0"/>
              </a:rPr>
              <a:t>Dla kogo i od kiedy?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dirty="0"/>
              <a:t>Beneficjenci, którzy podpiszą umowy </a:t>
            </a:r>
            <a:br>
              <a:rPr lang="pl-PL" altLang="pl-PL" dirty="0"/>
            </a:br>
            <a:r>
              <a:rPr lang="pl-PL" altLang="pl-PL" dirty="0"/>
              <a:t>o dofinansowanie po </a:t>
            </a:r>
            <a:r>
              <a:rPr lang="pl-PL" altLang="pl-PL" b="1" dirty="0"/>
              <a:t>1 stycznia 2018 r.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altLang="pl-P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b="1" dirty="0">
                <a:solidFill>
                  <a:srgbClr val="0070C0"/>
                </a:solidFill>
                <a:cs typeface="Arial" panose="020B0604020202020204" pitchFamily="34" charset="0"/>
              </a:rPr>
              <a:t>Brak obowiązku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dirty="0"/>
              <a:t>Beneficjenci, którzy podpiszą umowy </a:t>
            </a:r>
            <a:br>
              <a:rPr lang="pl-PL" altLang="pl-PL" dirty="0"/>
            </a:br>
            <a:r>
              <a:rPr lang="pl-PL" altLang="pl-PL" dirty="0"/>
              <a:t>o dofinansowanie przed </a:t>
            </a:r>
            <a:r>
              <a:rPr lang="pl-PL" altLang="pl-PL" b="1" dirty="0"/>
              <a:t>1 stycznia 2018 r. </a:t>
            </a:r>
            <a:endParaRPr lang="pl-PL" altLang="pl-PL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pl-PL" alt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58188FF-E6BB-4266-84F7-FA0415F7D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243138"/>
            <a:ext cx="51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5949D3E5-3EA0-44C1-8DEB-FE92FA09E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4141788"/>
            <a:ext cx="5175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53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51226BB0-710A-4B91-87B2-9B68583F1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EB83EA-A443-4CEE-B063-07BCAEA3FE45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49C15781-3C00-4DE4-95EF-148A3BB0F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7332662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0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279AC3A6-895B-422E-93E7-88510F18D7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EB83EA-A443-4CEE-B063-07BCAEA3FE45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  <p:sp>
        <p:nvSpPr>
          <p:cNvPr id="3" name="Tytuł 1">
            <a:extLst>
              <a:ext uri="{FF2B5EF4-FFF2-40B4-BE49-F238E27FC236}">
                <a16:creationId xmlns="" xmlns:a16="http://schemas.microsoft.com/office/drawing/2014/main" id="{28F7E285-61E6-4BCE-9055-C946433DED1D}"/>
              </a:ext>
            </a:extLst>
          </p:cNvPr>
          <p:cNvSpPr txBox="1">
            <a:spLocks/>
          </p:cNvSpPr>
          <p:nvPr/>
        </p:nvSpPr>
        <p:spPr>
          <a:xfrm>
            <a:off x="523875" y="1199486"/>
            <a:ext cx="8201025" cy="9334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70C0"/>
                </a:solidFill>
              </a:rPr>
              <a:t>Dokumenty, grafiki, zestawienia…</a:t>
            </a:r>
          </a:p>
        </p:txBody>
      </p:sp>
      <p:sp>
        <p:nvSpPr>
          <p:cNvPr id="4" name="Symbol zastępczy zawartości 1">
            <a:extLst>
              <a:ext uri="{FF2B5EF4-FFF2-40B4-BE49-F238E27FC236}">
                <a16:creationId xmlns="" xmlns:a16="http://schemas.microsoft.com/office/drawing/2014/main" id="{30633DC0-E3A2-4FC5-BECF-984138634502}"/>
              </a:ext>
            </a:extLst>
          </p:cNvPr>
          <p:cNvSpPr txBox="1">
            <a:spLocks/>
          </p:cNvSpPr>
          <p:nvPr/>
        </p:nvSpPr>
        <p:spPr>
          <a:xfrm>
            <a:off x="628650" y="1847850"/>
            <a:ext cx="7886700" cy="432911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altLang="pl-PL" sz="2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0070C0"/>
                </a:solidFill>
                <a:cs typeface="Arial" panose="020B0604020202020204" pitchFamily="34" charset="0"/>
              </a:rPr>
              <a:t>› </a:t>
            </a:r>
            <a:r>
              <a:rPr lang="pl-PL" altLang="pl-PL" sz="2400" b="1" i="1" dirty="0"/>
              <a:t>Podręcznik </a:t>
            </a:r>
            <a:r>
              <a:rPr lang="pl-PL" altLang="pl-PL" sz="2400" i="1" dirty="0"/>
              <a:t>wnioskodawcy i beneficjenta programów polityki spójności 2014-2020 w zakresie informacji i promocji,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0070C0"/>
                </a:solidFill>
                <a:cs typeface="Arial" panose="020B0604020202020204" pitchFamily="34" charset="0"/>
              </a:rPr>
              <a:t>› </a:t>
            </a:r>
            <a:r>
              <a:rPr lang="pl-PL" altLang="pl-PL" sz="2400" b="1" i="1" dirty="0"/>
              <a:t>Księga</a:t>
            </a:r>
            <a:r>
              <a:rPr lang="pl-PL" altLang="pl-PL" sz="2400" i="1" dirty="0"/>
              <a:t> Identyfikacji Wizualnej znaku marki Fundusze Europejskie i znaków programów polityki spójności na lata 2014-2020,</a:t>
            </a:r>
            <a:r>
              <a:rPr lang="pl-PL" altLang="pl-PL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0070C0"/>
                </a:solidFill>
                <a:cs typeface="Arial" panose="020B0604020202020204" pitchFamily="34" charset="0"/>
              </a:rPr>
              <a:t>› </a:t>
            </a:r>
            <a:r>
              <a:rPr lang="pl-PL" altLang="pl-PL" sz="2400" dirty="0"/>
              <a:t>Pliki graficzne i gotowe </a:t>
            </a:r>
            <a:r>
              <a:rPr lang="pl-PL" altLang="pl-PL" sz="2400" b="1" dirty="0"/>
              <a:t>zestawienia znaków</a:t>
            </a:r>
            <a:r>
              <a:rPr lang="pl-PL" altLang="pl-PL" sz="2400" dirty="0"/>
              <a:t>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0070C0"/>
                </a:solidFill>
                <a:cs typeface="Arial" panose="020B0604020202020204" pitchFamily="34" charset="0"/>
              </a:rPr>
              <a:t>› </a:t>
            </a:r>
            <a:r>
              <a:rPr lang="pl-PL" altLang="pl-PL" sz="2400" dirty="0">
                <a:cs typeface="Arial" panose="020B0604020202020204" pitchFamily="34" charset="0"/>
              </a:rPr>
              <a:t>Edytowalne wzory</a:t>
            </a:r>
            <a:r>
              <a:rPr lang="pl-PL" altLang="pl-PL" sz="2400" b="1" dirty="0">
                <a:cs typeface="Arial" panose="020B0604020202020204" pitchFamily="34" charset="0"/>
              </a:rPr>
              <a:t> plakatów</a:t>
            </a:r>
            <a:r>
              <a:rPr lang="pl-PL" altLang="pl-PL" sz="2400" dirty="0">
                <a:cs typeface="Arial" panose="020B0604020202020204" pitchFamily="34" charset="0"/>
              </a:rPr>
              <a:t>.</a:t>
            </a: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7060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7E3B500E-8A5D-443C-8DBE-AEBBBE87E7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EB83EA-A443-4CEE-B063-07BCAEA3FE45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sp>
        <p:nvSpPr>
          <p:cNvPr id="3" name="Tytuł 8">
            <a:extLst>
              <a:ext uri="{FF2B5EF4-FFF2-40B4-BE49-F238E27FC236}">
                <a16:creationId xmlns="" xmlns:a16="http://schemas.microsoft.com/office/drawing/2014/main" id="{40C17139-4082-4A80-9729-CED8DB3488B9}"/>
              </a:ext>
            </a:extLst>
          </p:cNvPr>
          <p:cNvSpPr txBox="1">
            <a:spLocks/>
          </p:cNvSpPr>
          <p:nvPr/>
        </p:nvSpPr>
        <p:spPr>
          <a:xfrm>
            <a:off x="628650" y="1067138"/>
            <a:ext cx="7886700" cy="9334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sz="3200" b="1" dirty="0">
                <a:solidFill>
                  <a:srgbClr val="0070C0"/>
                </a:solidFill>
              </a:rPr>
              <a:t>Kiedy musimy stosować barwy RP?</a:t>
            </a:r>
            <a:endParaRPr lang="pl-PL" altLang="pl-PL" sz="3200" b="1" dirty="0"/>
          </a:p>
        </p:txBody>
      </p:sp>
      <p:sp>
        <p:nvSpPr>
          <p:cNvPr id="4" name="Symbol zastępczy zawartości 6">
            <a:extLst>
              <a:ext uri="{FF2B5EF4-FFF2-40B4-BE49-F238E27FC236}">
                <a16:creationId xmlns="" xmlns:a16="http://schemas.microsoft.com/office/drawing/2014/main" id="{ACC51CB4-205E-4B24-8A53-D494CAFB84B6}"/>
              </a:ext>
            </a:extLst>
          </p:cNvPr>
          <p:cNvSpPr txBox="1">
            <a:spLocks/>
          </p:cNvSpPr>
          <p:nvPr/>
        </p:nvSpPr>
        <p:spPr>
          <a:xfrm>
            <a:off x="628650" y="2035175"/>
            <a:ext cx="7886700" cy="37131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b="1" dirty="0"/>
              <a:t>Na wszystkich materiałach i działaniach informacyjnych oraz promocyjnych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b="1" dirty="0"/>
              <a:t>jeżeli: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b="1" dirty="0">
                <a:solidFill>
                  <a:srgbClr val="0070C0"/>
                </a:solidFill>
                <a:cs typeface="Arial" panose="020B0604020202020204" pitchFamily="34" charset="0"/>
              </a:rPr>
              <a:t>› </a:t>
            </a:r>
            <a:r>
              <a:rPr lang="pl-PL" altLang="pl-PL" dirty="0"/>
              <a:t>istnieją ogólnodostępne możliwości techniczne umieszczania oznaczeń </a:t>
            </a:r>
            <a:r>
              <a:rPr lang="pl-PL" altLang="pl-PL" dirty="0" err="1"/>
              <a:t>pełnokolorowych</a:t>
            </a:r>
            <a:r>
              <a:rPr lang="pl-PL" altLang="pl-PL" dirty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b="1" dirty="0">
                <a:solidFill>
                  <a:srgbClr val="0070C0"/>
                </a:solidFill>
                <a:cs typeface="Arial" panose="020B0604020202020204" pitchFamily="34" charset="0"/>
              </a:rPr>
              <a:t>› </a:t>
            </a:r>
            <a:r>
              <a:rPr lang="pl-PL" altLang="pl-PL" dirty="0"/>
              <a:t>oryginały materiałów są wytwarzane w wersjach </a:t>
            </a:r>
            <a:r>
              <a:rPr lang="pl-PL" altLang="pl-PL" dirty="0" err="1"/>
              <a:t>pełnokolorowych</a:t>
            </a:r>
            <a:r>
              <a:rPr lang="pl-PL" altLang="pl-PL" dirty="0"/>
              <a:t>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6BA912DF-E352-4088-BD81-015E3CE58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043113"/>
            <a:ext cx="51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7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42C20821-9362-4860-B8DF-627C588C7A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EB83EA-A443-4CEE-B063-07BCAEA3FE45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p:grpSp>
        <p:nvGrpSpPr>
          <p:cNvPr id="3" name="Grupa 11">
            <a:extLst>
              <a:ext uri="{FF2B5EF4-FFF2-40B4-BE49-F238E27FC236}">
                <a16:creationId xmlns="" xmlns:a16="http://schemas.microsoft.com/office/drawing/2014/main" id="{8DDA600E-32B8-405E-8149-89DD93477063}"/>
              </a:ext>
            </a:extLst>
          </p:cNvPr>
          <p:cNvGrpSpPr>
            <a:grpSpLocks/>
          </p:cNvGrpSpPr>
          <p:nvPr/>
        </p:nvGrpSpPr>
        <p:grpSpPr bwMode="auto">
          <a:xfrm>
            <a:off x="514350" y="2308225"/>
            <a:ext cx="3943350" cy="4348163"/>
            <a:chOff x="628650" y="1827183"/>
            <a:chExt cx="3623619" cy="4348220"/>
          </a:xfrm>
        </p:grpSpPr>
        <p:sp>
          <p:nvSpPr>
            <p:cNvPr id="4" name="Dowolny kształt 12">
              <a:extLst>
                <a:ext uri="{FF2B5EF4-FFF2-40B4-BE49-F238E27FC236}">
                  <a16:creationId xmlns="" xmlns:a16="http://schemas.microsoft.com/office/drawing/2014/main" id="{FB77B62A-F4A9-4F5E-AD7D-78ACF3CCF182}"/>
                </a:ext>
              </a:extLst>
            </p:cNvPr>
            <p:cNvSpPr/>
            <p:nvPr/>
          </p:nvSpPr>
          <p:spPr>
            <a:xfrm>
              <a:off x="628650" y="1827183"/>
              <a:ext cx="3623619" cy="706447"/>
            </a:xfrm>
            <a:custGeom>
              <a:avLst/>
              <a:gdLst>
                <a:gd name="connsiteX0" fmla="*/ 0 w 3886200"/>
                <a:gd name="connsiteY0" fmla="*/ 143642 h 861836"/>
                <a:gd name="connsiteX1" fmla="*/ 143642 w 3886200"/>
                <a:gd name="connsiteY1" fmla="*/ 0 h 861836"/>
                <a:gd name="connsiteX2" fmla="*/ 3742558 w 3886200"/>
                <a:gd name="connsiteY2" fmla="*/ 0 h 861836"/>
                <a:gd name="connsiteX3" fmla="*/ 3886200 w 3886200"/>
                <a:gd name="connsiteY3" fmla="*/ 143642 h 861836"/>
                <a:gd name="connsiteX4" fmla="*/ 3886200 w 3886200"/>
                <a:gd name="connsiteY4" fmla="*/ 718194 h 861836"/>
                <a:gd name="connsiteX5" fmla="*/ 3742558 w 3886200"/>
                <a:gd name="connsiteY5" fmla="*/ 861836 h 861836"/>
                <a:gd name="connsiteX6" fmla="*/ 143642 w 3886200"/>
                <a:gd name="connsiteY6" fmla="*/ 861836 h 861836"/>
                <a:gd name="connsiteX7" fmla="*/ 0 w 3886200"/>
                <a:gd name="connsiteY7" fmla="*/ 718194 h 861836"/>
                <a:gd name="connsiteX8" fmla="*/ 0 w 3886200"/>
                <a:gd name="connsiteY8" fmla="*/ 143642 h 8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836">
                  <a:moveTo>
                    <a:pt x="0" y="143642"/>
                  </a:moveTo>
                  <a:cubicBezTo>
                    <a:pt x="0" y="64311"/>
                    <a:pt x="64311" y="0"/>
                    <a:pt x="143642" y="0"/>
                  </a:cubicBezTo>
                  <a:lnTo>
                    <a:pt x="3742558" y="0"/>
                  </a:lnTo>
                  <a:cubicBezTo>
                    <a:pt x="3821889" y="0"/>
                    <a:pt x="3886200" y="64311"/>
                    <a:pt x="3886200" y="143642"/>
                  </a:cubicBezTo>
                  <a:lnTo>
                    <a:pt x="3886200" y="718194"/>
                  </a:lnTo>
                  <a:cubicBezTo>
                    <a:pt x="3886200" y="797525"/>
                    <a:pt x="3821889" y="861836"/>
                    <a:pt x="3742558" y="861836"/>
                  </a:cubicBezTo>
                  <a:lnTo>
                    <a:pt x="143642" y="861836"/>
                  </a:lnTo>
                  <a:cubicBezTo>
                    <a:pt x="64311" y="861836"/>
                    <a:pt x="0" y="797525"/>
                    <a:pt x="0" y="718194"/>
                  </a:cubicBezTo>
                  <a:lnTo>
                    <a:pt x="0" y="14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0651" tIns="110651" rIns="110651" bIns="11065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dirty="0">
                  <a:latin typeface="+mj-lt"/>
                </a:rPr>
                <a:t>Tablice informacyjne i pamiątkowe</a:t>
              </a:r>
            </a:p>
          </p:txBody>
        </p:sp>
        <p:sp>
          <p:nvSpPr>
            <p:cNvPr id="5" name="Dowolny kształt 13">
              <a:extLst>
                <a:ext uri="{FF2B5EF4-FFF2-40B4-BE49-F238E27FC236}">
                  <a16:creationId xmlns="" xmlns:a16="http://schemas.microsoft.com/office/drawing/2014/main" id="{5EC55246-8EF9-47FF-9F93-4061012408BB}"/>
                </a:ext>
              </a:extLst>
            </p:cNvPr>
            <p:cNvSpPr/>
            <p:nvPr/>
          </p:nvSpPr>
          <p:spPr>
            <a:xfrm>
              <a:off x="628650" y="2533630"/>
              <a:ext cx="3623619" cy="692159"/>
            </a:xfrm>
            <a:custGeom>
              <a:avLst/>
              <a:gdLst>
                <a:gd name="connsiteX0" fmla="*/ 0 w 3886200"/>
                <a:gd name="connsiteY0" fmla="*/ 143642 h 861836"/>
                <a:gd name="connsiteX1" fmla="*/ 143642 w 3886200"/>
                <a:gd name="connsiteY1" fmla="*/ 0 h 861836"/>
                <a:gd name="connsiteX2" fmla="*/ 3742558 w 3886200"/>
                <a:gd name="connsiteY2" fmla="*/ 0 h 861836"/>
                <a:gd name="connsiteX3" fmla="*/ 3886200 w 3886200"/>
                <a:gd name="connsiteY3" fmla="*/ 143642 h 861836"/>
                <a:gd name="connsiteX4" fmla="*/ 3886200 w 3886200"/>
                <a:gd name="connsiteY4" fmla="*/ 718194 h 861836"/>
                <a:gd name="connsiteX5" fmla="*/ 3742558 w 3886200"/>
                <a:gd name="connsiteY5" fmla="*/ 861836 h 861836"/>
                <a:gd name="connsiteX6" fmla="*/ 143642 w 3886200"/>
                <a:gd name="connsiteY6" fmla="*/ 861836 h 861836"/>
                <a:gd name="connsiteX7" fmla="*/ 0 w 3886200"/>
                <a:gd name="connsiteY7" fmla="*/ 718194 h 861836"/>
                <a:gd name="connsiteX8" fmla="*/ 0 w 3886200"/>
                <a:gd name="connsiteY8" fmla="*/ 143642 h 8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836">
                  <a:moveTo>
                    <a:pt x="0" y="143642"/>
                  </a:moveTo>
                  <a:cubicBezTo>
                    <a:pt x="0" y="64311"/>
                    <a:pt x="64311" y="0"/>
                    <a:pt x="143642" y="0"/>
                  </a:cubicBezTo>
                  <a:lnTo>
                    <a:pt x="3742558" y="0"/>
                  </a:lnTo>
                  <a:cubicBezTo>
                    <a:pt x="3821889" y="0"/>
                    <a:pt x="3886200" y="64311"/>
                    <a:pt x="3886200" y="143642"/>
                  </a:cubicBezTo>
                  <a:lnTo>
                    <a:pt x="3886200" y="718194"/>
                  </a:lnTo>
                  <a:cubicBezTo>
                    <a:pt x="3886200" y="797525"/>
                    <a:pt x="3821889" y="861836"/>
                    <a:pt x="3742558" y="861836"/>
                  </a:cubicBezTo>
                  <a:lnTo>
                    <a:pt x="143642" y="861836"/>
                  </a:lnTo>
                  <a:cubicBezTo>
                    <a:pt x="64311" y="861836"/>
                    <a:pt x="0" y="797525"/>
                    <a:pt x="0" y="718194"/>
                  </a:cubicBezTo>
                  <a:lnTo>
                    <a:pt x="0" y="14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0651" tIns="110651" rIns="110651" bIns="11065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dirty="0">
                  <a:latin typeface="+mj-lt"/>
                </a:rPr>
                <a:t>Plakaty</a:t>
              </a:r>
            </a:p>
          </p:txBody>
        </p:sp>
        <p:sp>
          <p:nvSpPr>
            <p:cNvPr id="6" name="Dowolny kształt 14">
              <a:extLst>
                <a:ext uri="{FF2B5EF4-FFF2-40B4-BE49-F238E27FC236}">
                  <a16:creationId xmlns="" xmlns:a16="http://schemas.microsoft.com/office/drawing/2014/main" id="{430E2D61-1AD8-4595-82E7-A4DCC441403D}"/>
                </a:ext>
              </a:extLst>
            </p:cNvPr>
            <p:cNvSpPr/>
            <p:nvPr/>
          </p:nvSpPr>
          <p:spPr>
            <a:xfrm>
              <a:off x="628650" y="3225789"/>
              <a:ext cx="3623619" cy="677871"/>
            </a:xfrm>
            <a:custGeom>
              <a:avLst/>
              <a:gdLst>
                <a:gd name="connsiteX0" fmla="*/ 0 w 3886200"/>
                <a:gd name="connsiteY0" fmla="*/ 143642 h 861836"/>
                <a:gd name="connsiteX1" fmla="*/ 143642 w 3886200"/>
                <a:gd name="connsiteY1" fmla="*/ 0 h 861836"/>
                <a:gd name="connsiteX2" fmla="*/ 3742558 w 3886200"/>
                <a:gd name="connsiteY2" fmla="*/ 0 h 861836"/>
                <a:gd name="connsiteX3" fmla="*/ 3886200 w 3886200"/>
                <a:gd name="connsiteY3" fmla="*/ 143642 h 861836"/>
                <a:gd name="connsiteX4" fmla="*/ 3886200 w 3886200"/>
                <a:gd name="connsiteY4" fmla="*/ 718194 h 861836"/>
                <a:gd name="connsiteX5" fmla="*/ 3742558 w 3886200"/>
                <a:gd name="connsiteY5" fmla="*/ 861836 h 861836"/>
                <a:gd name="connsiteX6" fmla="*/ 143642 w 3886200"/>
                <a:gd name="connsiteY6" fmla="*/ 861836 h 861836"/>
                <a:gd name="connsiteX7" fmla="*/ 0 w 3886200"/>
                <a:gd name="connsiteY7" fmla="*/ 718194 h 861836"/>
                <a:gd name="connsiteX8" fmla="*/ 0 w 3886200"/>
                <a:gd name="connsiteY8" fmla="*/ 143642 h 8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836">
                  <a:moveTo>
                    <a:pt x="0" y="143642"/>
                  </a:moveTo>
                  <a:cubicBezTo>
                    <a:pt x="0" y="64311"/>
                    <a:pt x="64311" y="0"/>
                    <a:pt x="143642" y="0"/>
                  </a:cubicBezTo>
                  <a:lnTo>
                    <a:pt x="3742558" y="0"/>
                  </a:lnTo>
                  <a:cubicBezTo>
                    <a:pt x="3821889" y="0"/>
                    <a:pt x="3886200" y="64311"/>
                    <a:pt x="3886200" y="143642"/>
                  </a:cubicBezTo>
                  <a:lnTo>
                    <a:pt x="3886200" y="718194"/>
                  </a:lnTo>
                  <a:cubicBezTo>
                    <a:pt x="3886200" y="797525"/>
                    <a:pt x="3821889" y="861836"/>
                    <a:pt x="3742558" y="861836"/>
                  </a:cubicBezTo>
                  <a:lnTo>
                    <a:pt x="143642" y="861836"/>
                  </a:lnTo>
                  <a:cubicBezTo>
                    <a:pt x="64311" y="861836"/>
                    <a:pt x="0" y="797525"/>
                    <a:pt x="0" y="718194"/>
                  </a:cubicBezTo>
                  <a:lnTo>
                    <a:pt x="0" y="14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0651" tIns="110651" rIns="110651" bIns="11065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dirty="0">
                  <a:latin typeface="+mj-lt"/>
                </a:rPr>
                <a:t>Billboardy</a:t>
              </a:r>
            </a:p>
          </p:txBody>
        </p:sp>
        <p:sp>
          <p:nvSpPr>
            <p:cNvPr id="7" name="Dowolny kształt 15">
              <a:extLst>
                <a:ext uri="{FF2B5EF4-FFF2-40B4-BE49-F238E27FC236}">
                  <a16:creationId xmlns="" xmlns:a16="http://schemas.microsoft.com/office/drawing/2014/main" id="{1FF5A0D1-D84E-4EF7-BC95-B4E919A849F1}"/>
                </a:ext>
              </a:extLst>
            </p:cNvPr>
            <p:cNvSpPr/>
            <p:nvPr/>
          </p:nvSpPr>
          <p:spPr>
            <a:xfrm>
              <a:off x="628650" y="3903660"/>
              <a:ext cx="3623619" cy="1400193"/>
            </a:xfrm>
            <a:custGeom>
              <a:avLst/>
              <a:gdLst>
                <a:gd name="connsiteX0" fmla="*/ 0 w 3886200"/>
                <a:gd name="connsiteY0" fmla="*/ 143642 h 861836"/>
                <a:gd name="connsiteX1" fmla="*/ 143642 w 3886200"/>
                <a:gd name="connsiteY1" fmla="*/ 0 h 861836"/>
                <a:gd name="connsiteX2" fmla="*/ 3742558 w 3886200"/>
                <a:gd name="connsiteY2" fmla="*/ 0 h 861836"/>
                <a:gd name="connsiteX3" fmla="*/ 3886200 w 3886200"/>
                <a:gd name="connsiteY3" fmla="*/ 143642 h 861836"/>
                <a:gd name="connsiteX4" fmla="*/ 3886200 w 3886200"/>
                <a:gd name="connsiteY4" fmla="*/ 718194 h 861836"/>
                <a:gd name="connsiteX5" fmla="*/ 3742558 w 3886200"/>
                <a:gd name="connsiteY5" fmla="*/ 861836 h 861836"/>
                <a:gd name="connsiteX6" fmla="*/ 143642 w 3886200"/>
                <a:gd name="connsiteY6" fmla="*/ 861836 h 861836"/>
                <a:gd name="connsiteX7" fmla="*/ 0 w 3886200"/>
                <a:gd name="connsiteY7" fmla="*/ 718194 h 861836"/>
                <a:gd name="connsiteX8" fmla="*/ 0 w 3886200"/>
                <a:gd name="connsiteY8" fmla="*/ 143642 h 8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836">
                  <a:moveTo>
                    <a:pt x="0" y="143642"/>
                  </a:moveTo>
                  <a:cubicBezTo>
                    <a:pt x="0" y="64311"/>
                    <a:pt x="64311" y="0"/>
                    <a:pt x="143642" y="0"/>
                  </a:cubicBezTo>
                  <a:lnTo>
                    <a:pt x="3742558" y="0"/>
                  </a:lnTo>
                  <a:cubicBezTo>
                    <a:pt x="3821889" y="0"/>
                    <a:pt x="3886200" y="64311"/>
                    <a:pt x="3886200" y="143642"/>
                  </a:cubicBezTo>
                  <a:lnTo>
                    <a:pt x="3886200" y="718194"/>
                  </a:lnTo>
                  <a:cubicBezTo>
                    <a:pt x="3886200" y="797525"/>
                    <a:pt x="3821889" y="861836"/>
                    <a:pt x="3742558" y="861836"/>
                  </a:cubicBezTo>
                  <a:lnTo>
                    <a:pt x="143642" y="861836"/>
                  </a:lnTo>
                  <a:cubicBezTo>
                    <a:pt x="64311" y="861836"/>
                    <a:pt x="0" y="797525"/>
                    <a:pt x="0" y="718194"/>
                  </a:cubicBezTo>
                  <a:lnTo>
                    <a:pt x="0" y="14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0651" tIns="110651" rIns="110651" bIns="11065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dirty="0">
                  <a:latin typeface="+mj-lt"/>
                </a:rPr>
                <a:t>Publikacje i materiały drukowane np. foldery, informatory, dyplomy, certyfikaty, zaświadczenia, zaproszenia, programy szkoleń</a:t>
              </a:r>
            </a:p>
          </p:txBody>
        </p:sp>
        <p:sp>
          <p:nvSpPr>
            <p:cNvPr id="8" name="Dowolny kształt 16">
              <a:extLst>
                <a:ext uri="{FF2B5EF4-FFF2-40B4-BE49-F238E27FC236}">
                  <a16:creationId xmlns="" xmlns:a16="http://schemas.microsoft.com/office/drawing/2014/main" id="{E61CA7CE-03BE-4EED-A125-66166331A4EE}"/>
                </a:ext>
              </a:extLst>
            </p:cNvPr>
            <p:cNvSpPr/>
            <p:nvPr/>
          </p:nvSpPr>
          <p:spPr>
            <a:xfrm>
              <a:off x="628650" y="5313379"/>
              <a:ext cx="3623619" cy="862024"/>
            </a:xfrm>
            <a:custGeom>
              <a:avLst/>
              <a:gdLst>
                <a:gd name="connsiteX0" fmla="*/ 0 w 3886200"/>
                <a:gd name="connsiteY0" fmla="*/ 143642 h 861836"/>
                <a:gd name="connsiteX1" fmla="*/ 143642 w 3886200"/>
                <a:gd name="connsiteY1" fmla="*/ 0 h 861836"/>
                <a:gd name="connsiteX2" fmla="*/ 3742558 w 3886200"/>
                <a:gd name="connsiteY2" fmla="*/ 0 h 861836"/>
                <a:gd name="connsiteX3" fmla="*/ 3886200 w 3886200"/>
                <a:gd name="connsiteY3" fmla="*/ 143642 h 861836"/>
                <a:gd name="connsiteX4" fmla="*/ 3886200 w 3886200"/>
                <a:gd name="connsiteY4" fmla="*/ 718194 h 861836"/>
                <a:gd name="connsiteX5" fmla="*/ 3742558 w 3886200"/>
                <a:gd name="connsiteY5" fmla="*/ 861836 h 861836"/>
                <a:gd name="connsiteX6" fmla="*/ 143642 w 3886200"/>
                <a:gd name="connsiteY6" fmla="*/ 861836 h 861836"/>
                <a:gd name="connsiteX7" fmla="*/ 0 w 3886200"/>
                <a:gd name="connsiteY7" fmla="*/ 718194 h 861836"/>
                <a:gd name="connsiteX8" fmla="*/ 0 w 3886200"/>
                <a:gd name="connsiteY8" fmla="*/ 143642 h 8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836">
                  <a:moveTo>
                    <a:pt x="0" y="143642"/>
                  </a:moveTo>
                  <a:cubicBezTo>
                    <a:pt x="0" y="64311"/>
                    <a:pt x="64311" y="0"/>
                    <a:pt x="143642" y="0"/>
                  </a:cubicBezTo>
                  <a:lnTo>
                    <a:pt x="3742558" y="0"/>
                  </a:lnTo>
                  <a:cubicBezTo>
                    <a:pt x="3821889" y="0"/>
                    <a:pt x="3886200" y="64311"/>
                    <a:pt x="3886200" y="143642"/>
                  </a:cubicBezTo>
                  <a:lnTo>
                    <a:pt x="3886200" y="718194"/>
                  </a:lnTo>
                  <a:cubicBezTo>
                    <a:pt x="3886200" y="797525"/>
                    <a:pt x="3821889" y="861836"/>
                    <a:pt x="3742558" y="861836"/>
                  </a:cubicBezTo>
                  <a:lnTo>
                    <a:pt x="143642" y="861836"/>
                  </a:lnTo>
                  <a:cubicBezTo>
                    <a:pt x="64311" y="861836"/>
                    <a:pt x="0" y="797525"/>
                    <a:pt x="0" y="718194"/>
                  </a:cubicBezTo>
                  <a:lnTo>
                    <a:pt x="0" y="14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0651" tIns="110651" rIns="110651" bIns="11065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dirty="0">
                  <a:latin typeface="+mj-lt"/>
                </a:rPr>
                <a:t>Korespondencja drukowana (papier firmowy w wersji kolorowej)</a:t>
              </a:r>
            </a:p>
          </p:txBody>
        </p:sp>
      </p:grpSp>
      <p:grpSp>
        <p:nvGrpSpPr>
          <p:cNvPr id="9" name="Grupa 17">
            <a:extLst>
              <a:ext uri="{FF2B5EF4-FFF2-40B4-BE49-F238E27FC236}">
                <a16:creationId xmlns="" xmlns:a16="http://schemas.microsoft.com/office/drawing/2014/main" id="{AFD5EA8A-B98A-41B0-A384-937FC87E315D}"/>
              </a:ext>
            </a:extLst>
          </p:cNvPr>
          <p:cNvGrpSpPr>
            <a:grpSpLocks/>
          </p:cNvGrpSpPr>
          <p:nvPr/>
        </p:nvGrpSpPr>
        <p:grpSpPr bwMode="auto">
          <a:xfrm>
            <a:off x="4667250" y="2311400"/>
            <a:ext cx="4095750" cy="4344988"/>
            <a:chOff x="4667250" y="2311563"/>
            <a:chExt cx="3730058" cy="4344866"/>
          </a:xfrm>
        </p:grpSpPr>
        <p:sp>
          <p:nvSpPr>
            <p:cNvPr id="10" name="Dowolny kształt 18">
              <a:extLst>
                <a:ext uri="{FF2B5EF4-FFF2-40B4-BE49-F238E27FC236}">
                  <a16:creationId xmlns="" xmlns:a16="http://schemas.microsoft.com/office/drawing/2014/main" id="{8ADF2E5E-01A9-4F79-A433-B1758276C63F}"/>
                </a:ext>
              </a:extLst>
            </p:cNvPr>
            <p:cNvSpPr/>
            <p:nvPr/>
          </p:nvSpPr>
          <p:spPr>
            <a:xfrm>
              <a:off x="4667250" y="2311563"/>
              <a:ext cx="3730058" cy="703243"/>
            </a:xfrm>
            <a:custGeom>
              <a:avLst/>
              <a:gdLst>
                <a:gd name="connsiteX0" fmla="*/ 0 w 3886200"/>
                <a:gd name="connsiteY0" fmla="*/ 143659 h 861939"/>
                <a:gd name="connsiteX1" fmla="*/ 143659 w 3886200"/>
                <a:gd name="connsiteY1" fmla="*/ 0 h 861939"/>
                <a:gd name="connsiteX2" fmla="*/ 3742541 w 3886200"/>
                <a:gd name="connsiteY2" fmla="*/ 0 h 861939"/>
                <a:gd name="connsiteX3" fmla="*/ 3886200 w 3886200"/>
                <a:gd name="connsiteY3" fmla="*/ 143659 h 861939"/>
                <a:gd name="connsiteX4" fmla="*/ 3886200 w 3886200"/>
                <a:gd name="connsiteY4" fmla="*/ 718280 h 861939"/>
                <a:gd name="connsiteX5" fmla="*/ 3742541 w 3886200"/>
                <a:gd name="connsiteY5" fmla="*/ 861939 h 861939"/>
                <a:gd name="connsiteX6" fmla="*/ 143659 w 3886200"/>
                <a:gd name="connsiteY6" fmla="*/ 861939 h 861939"/>
                <a:gd name="connsiteX7" fmla="*/ 0 w 3886200"/>
                <a:gd name="connsiteY7" fmla="*/ 718280 h 861939"/>
                <a:gd name="connsiteX8" fmla="*/ 0 w 3886200"/>
                <a:gd name="connsiteY8" fmla="*/ 143659 h 86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939">
                  <a:moveTo>
                    <a:pt x="0" y="143659"/>
                  </a:moveTo>
                  <a:cubicBezTo>
                    <a:pt x="0" y="64318"/>
                    <a:pt x="64318" y="0"/>
                    <a:pt x="143659" y="0"/>
                  </a:cubicBezTo>
                  <a:lnTo>
                    <a:pt x="3742541" y="0"/>
                  </a:lnTo>
                  <a:cubicBezTo>
                    <a:pt x="3821882" y="0"/>
                    <a:pt x="3886200" y="64318"/>
                    <a:pt x="3886200" y="143659"/>
                  </a:cubicBezTo>
                  <a:lnTo>
                    <a:pt x="3886200" y="718280"/>
                  </a:lnTo>
                  <a:cubicBezTo>
                    <a:pt x="3886200" y="797621"/>
                    <a:pt x="3821882" y="861939"/>
                    <a:pt x="3742541" y="861939"/>
                  </a:cubicBezTo>
                  <a:lnTo>
                    <a:pt x="143659" y="861939"/>
                  </a:lnTo>
                  <a:cubicBezTo>
                    <a:pt x="64318" y="861939"/>
                    <a:pt x="0" y="797621"/>
                    <a:pt x="0" y="718280"/>
                  </a:cubicBezTo>
                  <a:lnTo>
                    <a:pt x="0" y="1436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276" tIns="118276" rIns="118276" bIns="118276" spcCol="1270" anchor="ctr"/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pl-PL" sz="2000" dirty="0"/>
                <a:t>Strony internetowe</a:t>
              </a:r>
            </a:p>
          </p:txBody>
        </p:sp>
        <p:sp>
          <p:nvSpPr>
            <p:cNvPr id="11" name="Dowolny kształt 19">
              <a:extLst>
                <a:ext uri="{FF2B5EF4-FFF2-40B4-BE49-F238E27FC236}">
                  <a16:creationId xmlns="" xmlns:a16="http://schemas.microsoft.com/office/drawing/2014/main" id="{4C2F13E7-61E5-4B1B-86A6-77B47BCF605E}"/>
                </a:ext>
              </a:extLst>
            </p:cNvPr>
            <p:cNvSpPr/>
            <p:nvPr/>
          </p:nvSpPr>
          <p:spPr>
            <a:xfrm>
              <a:off x="4667250" y="3014806"/>
              <a:ext cx="3730058" cy="1162017"/>
            </a:xfrm>
            <a:custGeom>
              <a:avLst/>
              <a:gdLst>
                <a:gd name="connsiteX0" fmla="*/ 0 w 3886200"/>
                <a:gd name="connsiteY0" fmla="*/ 143659 h 861939"/>
                <a:gd name="connsiteX1" fmla="*/ 143659 w 3886200"/>
                <a:gd name="connsiteY1" fmla="*/ 0 h 861939"/>
                <a:gd name="connsiteX2" fmla="*/ 3742541 w 3886200"/>
                <a:gd name="connsiteY2" fmla="*/ 0 h 861939"/>
                <a:gd name="connsiteX3" fmla="*/ 3886200 w 3886200"/>
                <a:gd name="connsiteY3" fmla="*/ 143659 h 861939"/>
                <a:gd name="connsiteX4" fmla="*/ 3886200 w 3886200"/>
                <a:gd name="connsiteY4" fmla="*/ 718280 h 861939"/>
                <a:gd name="connsiteX5" fmla="*/ 3742541 w 3886200"/>
                <a:gd name="connsiteY5" fmla="*/ 861939 h 861939"/>
                <a:gd name="connsiteX6" fmla="*/ 143659 w 3886200"/>
                <a:gd name="connsiteY6" fmla="*/ 861939 h 861939"/>
                <a:gd name="connsiteX7" fmla="*/ 0 w 3886200"/>
                <a:gd name="connsiteY7" fmla="*/ 718280 h 861939"/>
                <a:gd name="connsiteX8" fmla="*/ 0 w 3886200"/>
                <a:gd name="connsiteY8" fmla="*/ 143659 h 86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939">
                  <a:moveTo>
                    <a:pt x="0" y="143659"/>
                  </a:moveTo>
                  <a:cubicBezTo>
                    <a:pt x="0" y="64318"/>
                    <a:pt x="64318" y="0"/>
                    <a:pt x="143659" y="0"/>
                  </a:cubicBezTo>
                  <a:lnTo>
                    <a:pt x="3742541" y="0"/>
                  </a:lnTo>
                  <a:cubicBezTo>
                    <a:pt x="3821882" y="0"/>
                    <a:pt x="3886200" y="64318"/>
                    <a:pt x="3886200" y="143659"/>
                  </a:cubicBezTo>
                  <a:lnTo>
                    <a:pt x="3886200" y="718280"/>
                  </a:lnTo>
                  <a:cubicBezTo>
                    <a:pt x="3886200" y="797621"/>
                    <a:pt x="3821882" y="861939"/>
                    <a:pt x="3742541" y="861939"/>
                  </a:cubicBezTo>
                  <a:lnTo>
                    <a:pt x="143659" y="861939"/>
                  </a:lnTo>
                  <a:cubicBezTo>
                    <a:pt x="64318" y="861939"/>
                    <a:pt x="0" y="797621"/>
                    <a:pt x="0" y="718280"/>
                  </a:cubicBezTo>
                  <a:lnTo>
                    <a:pt x="0" y="1436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276" tIns="118276" rIns="118276" bIns="118276" spcCol="1270" anchor="ctr"/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pl-PL" sz="2000" dirty="0"/>
                <a:t>Publikacje elektroniczne np. materiały video, animacje, prezentacje, newslettery, mailing</a:t>
              </a:r>
            </a:p>
          </p:txBody>
        </p:sp>
        <p:sp>
          <p:nvSpPr>
            <p:cNvPr id="12" name="Dowolny kształt 20">
              <a:extLst>
                <a:ext uri="{FF2B5EF4-FFF2-40B4-BE49-F238E27FC236}">
                  <a16:creationId xmlns="" xmlns:a16="http://schemas.microsoft.com/office/drawing/2014/main" id="{3C5787A8-ED21-4B0E-85C1-DDC88FC8A591}"/>
                </a:ext>
              </a:extLst>
            </p:cNvPr>
            <p:cNvSpPr/>
            <p:nvPr/>
          </p:nvSpPr>
          <p:spPr>
            <a:xfrm>
              <a:off x="4667250" y="4176824"/>
              <a:ext cx="3730058" cy="1266789"/>
            </a:xfrm>
            <a:custGeom>
              <a:avLst/>
              <a:gdLst>
                <a:gd name="connsiteX0" fmla="*/ 0 w 3886200"/>
                <a:gd name="connsiteY0" fmla="*/ 143659 h 861939"/>
                <a:gd name="connsiteX1" fmla="*/ 143659 w 3886200"/>
                <a:gd name="connsiteY1" fmla="*/ 0 h 861939"/>
                <a:gd name="connsiteX2" fmla="*/ 3742541 w 3886200"/>
                <a:gd name="connsiteY2" fmla="*/ 0 h 861939"/>
                <a:gd name="connsiteX3" fmla="*/ 3886200 w 3886200"/>
                <a:gd name="connsiteY3" fmla="*/ 143659 h 861939"/>
                <a:gd name="connsiteX4" fmla="*/ 3886200 w 3886200"/>
                <a:gd name="connsiteY4" fmla="*/ 718280 h 861939"/>
                <a:gd name="connsiteX5" fmla="*/ 3742541 w 3886200"/>
                <a:gd name="connsiteY5" fmla="*/ 861939 h 861939"/>
                <a:gd name="connsiteX6" fmla="*/ 143659 w 3886200"/>
                <a:gd name="connsiteY6" fmla="*/ 861939 h 861939"/>
                <a:gd name="connsiteX7" fmla="*/ 0 w 3886200"/>
                <a:gd name="connsiteY7" fmla="*/ 718280 h 861939"/>
                <a:gd name="connsiteX8" fmla="*/ 0 w 3886200"/>
                <a:gd name="connsiteY8" fmla="*/ 143659 h 86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939">
                  <a:moveTo>
                    <a:pt x="0" y="143659"/>
                  </a:moveTo>
                  <a:cubicBezTo>
                    <a:pt x="0" y="64318"/>
                    <a:pt x="64318" y="0"/>
                    <a:pt x="143659" y="0"/>
                  </a:cubicBezTo>
                  <a:lnTo>
                    <a:pt x="3742541" y="0"/>
                  </a:lnTo>
                  <a:cubicBezTo>
                    <a:pt x="3821882" y="0"/>
                    <a:pt x="3886200" y="64318"/>
                    <a:pt x="3886200" y="143659"/>
                  </a:cubicBezTo>
                  <a:lnTo>
                    <a:pt x="3886200" y="718280"/>
                  </a:lnTo>
                  <a:cubicBezTo>
                    <a:pt x="3886200" y="797621"/>
                    <a:pt x="3821882" y="861939"/>
                    <a:pt x="3742541" y="861939"/>
                  </a:cubicBezTo>
                  <a:lnTo>
                    <a:pt x="143659" y="861939"/>
                  </a:lnTo>
                  <a:cubicBezTo>
                    <a:pt x="64318" y="861939"/>
                    <a:pt x="0" y="797621"/>
                    <a:pt x="0" y="718280"/>
                  </a:cubicBezTo>
                  <a:lnTo>
                    <a:pt x="0" y="1436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276" tIns="118276" rIns="118276" bIns="118276" spcCol="1270" anchor="ctr"/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pl-PL" sz="2000" dirty="0"/>
                <a:t>Materiały </a:t>
              </a:r>
              <a:r>
                <a:rPr lang="pl-PL" sz="2000" dirty="0" err="1"/>
                <a:t>brandingowe</a:t>
              </a:r>
              <a:r>
                <a:rPr lang="pl-PL" sz="2000" dirty="0"/>
                <a:t> i wystawowe np. baner, stand, </a:t>
              </a:r>
              <a:r>
                <a:rPr lang="pl-PL" sz="2000" dirty="0" err="1"/>
                <a:t>roll-up</a:t>
              </a:r>
              <a:r>
                <a:rPr lang="pl-PL" sz="2000" dirty="0"/>
                <a:t>, ścianki, namioty i stoiska wystawowe</a:t>
              </a:r>
            </a:p>
          </p:txBody>
        </p:sp>
        <p:sp>
          <p:nvSpPr>
            <p:cNvPr id="13" name="Dowolny kształt 21">
              <a:extLst>
                <a:ext uri="{FF2B5EF4-FFF2-40B4-BE49-F238E27FC236}">
                  <a16:creationId xmlns="" xmlns:a16="http://schemas.microsoft.com/office/drawing/2014/main" id="{E6D68DD4-A28E-42AC-B9DF-1F906BB630B4}"/>
                </a:ext>
              </a:extLst>
            </p:cNvPr>
            <p:cNvSpPr/>
            <p:nvPr/>
          </p:nvSpPr>
          <p:spPr>
            <a:xfrm>
              <a:off x="4667250" y="5443613"/>
              <a:ext cx="3730058" cy="614345"/>
            </a:xfrm>
            <a:custGeom>
              <a:avLst/>
              <a:gdLst>
                <a:gd name="connsiteX0" fmla="*/ 0 w 3886200"/>
                <a:gd name="connsiteY0" fmla="*/ 143659 h 861939"/>
                <a:gd name="connsiteX1" fmla="*/ 143659 w 3886200"/>
                <a:gd name="connsiteY1" fmla="*/ 0 h 861939"/>
                <a:gd name="connsiteX2" fmla="*/ 3742541 w 3886200"/>
                <a:gd name="connsiteY2" fmla="*/ 0 h 861939"/>
                <a:gd name="connsiteX3" fmla="*/ 3886200 w 3886200"/>
                <a:gd name="connsiteY3" fmla="*/ 143659 h 861939"/>
                <a:gd name="connsiteX4" fmla="*/ 3886200 w 3886200"/>
                <a:gd name="connsiteY4" fmla="*/ 718280 h 861939"/>
                <a:gd name="connsiteX5" fmla="*/ 3742541 w 3886200"/>
                <a:gd name="connsiteY5" fmla="*/ 861939 h 861939"/>
                <a:gd name="connsiteX6" fmla="*/ 143659 w 3886200"/>
                <a:gd name="connsiteY6" fmla="*/ 861939 h 861939"/>
                <a:gd name="connsiteX7" fmla="*/ 0 w 3886200"/>
                <a:gd name="connsiteY7" fmla="*/ 718280 h 861939"/>
                <a:gd name="connsiteX8" fmla="*/ 0 w 3886200"/>
                <a:gd name="connsiteY8" fmla="*/ 143659 h 86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939">
                  <a:moveTo>
                    <a:pt x="0" y="143659"/>
                  </a:moveTo>
                  <a:cubicBezTo>
                    <a:pt x="0" y="64318"/>
                    <a:pt x="64318" y="0"/>
                    <a:pt x="143659" y="0"/>
                  </a:cubicBezTo>
                  <a:lnTo>
                    <a:pt x="3742541" y="0"/>
                  </a:lnTo>
                  <a:cubicBezTo>
                    <a:pt x="3821882" y="0"/>
                    <a:pt x="3886200" y="64318"/>
                    <a:pt x="3886200" y="143659"/>
                  </a:cubicBezTo>
                  <a:lnTo>
                    <a:pt x="3886200" y="718280"/>
                  </a:lnTo>
                  <a:cubicBezTo>
                    <a:pt x="3886200" y="797621"/>
                    <a:pt x="3821882" y="861939"/>
                    <a:pt x="3742541" y="861939"/>
                  </a:cubicBezTo>
                  <a:lnTo>
                    <a:pt x="143659" y="861939"/>
                  </a:lnTo>
                  <a:cubicBezTo>
                    <a:pt x="64318" y="861939"/>
                    <a:pt x="0" y="797621"/>
                    <a:pt x="0" y="718280"/>
                  </a:cubicBezTo>
                  <a:lnTo>
                    <a:pt x="0" y="1436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276" tIns="118276" rIns="118276" bIns="118276" spcCol="1270" anchor="ctr"/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pl-PL" sz="2000" dirty="0"/>
                <a:t>Materiały promocyjne tzw. gadżety</a:t>
              </a:r>
            </a:p>
          </p:txBody>
        </p:sp>
        <p:sp>
          <p:nvSpPr>
            <p:cNvPr id="14" name="Dowolny kształt 22">
              <a:extLst>
                <a:ext uri="{FF2B5EF4-FFF2-40B4-BE49-F238E27FC236}">
                  <a16:creationId xmlns="" xmlns:a16="http://schemas.microsoft.com/office/drawing/2014/main" id="{108759B3-1E6B-492F-887A-F69667A7F403}"/>
                </a:ext>
              </a:extLst>
            </p:cNvPr>
            <p:cNvSpPr/>
            <p:nvPr/>
          </p:nvSpPr>
          <p:spPr>
            <a:xfrm>
              <a:off x="4667250" y="6057958"/>
              <a:ext cx="3730058" cy="598471"/>
            </a:xfrm>
            <a:custGeom>
              <a:avLst/>
              <a:gdLst>
                <a:gd name="connsiteX0" fmla="*/ 0 w 3886200"/>
                <a:gd name="connsiteY0" fmla="*/ 143659 h 861939"/>
                <a:gd name="connsiteX1" fmla="*/ 143659 w 3886200"/>
                <a:gd name="connsiteY1" fmla="*/ 0 h 861939"/>
                <a:gd name="connsiteX2" fmla="*/ 3742541 w 3886200"/>
                <a:gd name="connsiteY2" fmla="*/ 0 h 861939"/>
                <a:gd name="connsiteX3" fmla="*/ 3886200 w 3886200"/>
                <a:gd name="connsiteY3" fmla="*/ 143659 h 861939"/>
                <a:gd name="connsiteX4" fmla="*/ 3886200 w 3886200"/>
                <a:gd name="connsiteY4" fmla="*/ 718280 h 861939"/>
                <a:gd name="connsiteX5" fmla="*/ 3742541 w 3886200"/>
                <a:gd name="connsiteY5" fmla="*/ 861939 h 861939"/>
                <a:gd name="connsiteX6" fmla="*/ 143659 w 3886200"/>
                <a:gd name="connsiteY6" fmla="*/ 861939 h 861939"/>
                <a:gd name="connsiteX7" fmla="*/ 0 w 3886200"/>
                <a:gd name="connsiteY7" fmla="*/ 718280 h 861939"/>
                <a:gd name="connsiteX8" fmla="*/ 0 w 3886200"/>
                <a:gd name="connsiteY8" fmla="*/ 143659 h 86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939">
                  <a:moveTo>
                    <a:pt x="0" y="143659"/>
                  </a:moveTo>
                  <a:cubicBezTo>
                    <a:pt x="0" y="64318"/>
                    <a:pt x="64318" y="0"/>
                    <a:pt x="143659" y="0"/>
                  </a:cubicBezTo>
                  <a:lnTo>
                    <a:pt x="3742541" y="0"/>
                  </a:lnTo>
                  <a:cubicBezTo>
                    <a:pt x="3821882" y="0"/>
                    <a:pt x="3886200" y="64318"/>
                    <a:pt x="3886200" y="143659"/>
                  </a:cubicBezTo>
                  <a:lnTo>
                    <a:pt x="3886200" y="718280"/>
                  </a:lnTo>
                  <a:cubicBezTo>
                    <a:pt x="3886200" y="797621"/>
                    <a:pt x="3821882" y="861939"/>
                    <a:pt x="3742541" y="861939"/>
                  </a:cubicBezTo>
                  <a:lnTo>
                    <a:pt x="143659" y="861939"/>
                  </a:lnTo>
                  <a:cubicBezTo>
                    <a:pt x="64318" y="861939"/>
                    <a:pt x="0" y="797621"/>
                    <a:pt x="0" y="718280"/>
                  </a:cubicBezTo>
                  <a:lnTo>
                    <a:pt x="0" y="1436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276" tIns="118276" rIns="118276" bIns="118276" spcCol="1270" anchor="ctr"/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pl-PL" sz="2000" dirty="0"/>
                <a:t>Tabliczki i naklejki informacyjne</a:t>
              </a:r>
            </a:p>
          </p:txBody>
        </p:sp>
      </p:grpSp>
      <p:sp>
        <p:nvSpPr>
          <p:cNvPr id="15" name="Tytuł 8">
            <a:extLst>
              <a:ext uri="{FF2B5EF4-FFF2-40B4-BE49-F238E27FC236}">
                <a16:creationId xmlns="" xmlns:a16="http://schemas.microsoft.com/office/drawing/2014/main" id="{02AAE477-6089-45E5-895D-BD99A9D7FE67}"/>
              </a:ext>
            </a:extLst>
          </p:cNvPr>
          <p:cNvSpPr txBox="1">
            <a:spLocks/>
          </p:cNvSpPr>
          <p:nvPr/>
        </p:nvSpPr>
        <p:spPr>
          <a:xfrm>
            <a:off x="619125" y="1203325"/>
            <a:ext cx="7886700" cy="850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sz="3200" b="1">
                <a:solidFill>
                  <a:srgbClr val="0070C0"/>
                </a:solidFill>
                <a:cs typeface="Arial" panose="020B0604020202020204" pitchFamily="34" charset="0"/>
              </a:rPr>
              <a:t>Tu stosujemy barwy RP: </a:t>
            </a:r>
            <a:endParaRPr lang="pl-PL" alt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65617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5A9BE32B-FAED-4820-A56B-0DBAC3BDB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EB83EA-A443-4CEE-B063-07BCAEA3FE45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F2015F76-A486-4D16-949D-C62AA90135E2}"/>
              </a:ext>
            </a:extLst>
          </p:cNvPr>
          <p:cNvSpPr txBox="1">
            <a:spLocks/>
          </p:cNvSpPr>
          <p:nvPr/>
        </p:nvSpPr>
        <p:spPr>
          <a:xfrm>
            <a:off x="628650" y="958850"/>
            <a:ext cx="7886700" cy="9334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0"/>
              </a:spcBef>
              <a:defRPr/>
            </a:pPr>
            <a:r>
              <a:rPr lang="pl-PL" altLang="pl-PL" sz="3200" b="1">
                <a:solidFill>
                  <a:srgbClr val="0070C0"/>
                </a:solidFill>
                <a:ea typeface="+mn-ea"/>
                <a:cs typeface="Arial" charset="0"/>
              </a:rPr>
              <a:t>Kiedy nie musimy stosować barw RP?</a:t>
            </a:r>
            <a:endParaRPr lang="pl-PL" sz="3200" dirty="0"/>
          </a:p>
        </p:txBody>
      </p:sp>
      <p:sp>
        <p:nvSpPr>
          <p:cNvPr id="4" name="Symbol zastępczy zawartości 6">
            <a:extLst>
              <a:ext uri="{FF2B5EF4-FFF2-40B4-BE49-F238E27FC236}">
                <a16:creationId xmlns="" xmlns:a16="http://schemas.microsoft.com/office/drawing/2014/main" id="{7905502C-EDD2-4F68-935A-D19F8B440D40}"/>
              </a:ext>
            </a:extLst>
          </p:cNvPr>
          <p:cNvSpPr txBox="1">
            <a:spLocks/>
          </p:cNvSpPr>
          <p:nvPr/>
        </p:nvSpPr>
        <p:spPr>
          <a:xfrm>
            <a:off x="723900" y="1892300"/>
            <a:ext cx="7491413" cy="395605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pl-PL" sz="2400" b="1">
                <a:solidFill>
                  <a:srgbClr val="0070C0"/>
                </a:solidFill>
                <a:cs typeface="Arial" charset="0"/>
              </a:rPr>
              <a:t>›</a:t>
            </a:r>
            <a:r>
              <a:rPr lang="pl-PL" altLang="pl-PL" sz="2400">
                <a:solidFill>
                  <a:srgbClr val="0070C0"/>
                </a:solidFill>
                <a:cs typeface="Arial" charset="0"/>
              </a:rPr>
              <a:t> </a:t>
            </a:r>
            <a:r>
              <a:rPr lang="pl-PL" altLang="pl-PL" sz="2400">
                <a:cs typeface="Arial" charset="0"/>
              </a:rPr>
              <a:t>b</a:t>
            </a:r>
            <a:r>
              <a:rPr lang="pl-PL" altLang="pl-PL" sz="2400"/>
              <a:t>rak ogólnodostępnych możliwości technicznych zastosowania oznaczeń pełnokolorowych ze względu np. na materiał, z którego wykonano przedmiot np. kamień</a:t>
            </a:r>
          </a:p>
          <a:p>
            <a:pPr marL="0" indent="0">
              <a:buFont typeface="Arial" charset="0"/>
              <a:buNone/>
              <a:defRPr/>
            </a:pPr>
            <a:r>
              <a:rPr lang="pl-PL" sz="2400" b="1">
                <a:solidFill>
                  <a:srgbClr val="0070C0"/>
                </a:solidFill>
                <a:cs typeface="Arial" charset="0"/>
              </a:rPr>
              <a:t>› </a:t>
            </a:r>
            <a:r>
              <a:rPr lang="pl-PL" sz="2400"/>
              <a:t>z</a:t>
            </a:r>
            <a:r>
              <a:rPr lang="pl-PL" altLang="pl-PL" sz="2400"/>
              <a:t>astosowanie technik pełnokolorowych znacznie podwyższyłoby koszty</a:t>
            </a:r>
          </a:p>
          <a:p>
            <a:pPr marL="0" indent="0">
              <a:buFont typeface="Arial" charset="0"/>
              <a:buNone/>
              <a:defRPr/>
            </a:pPr>
            <a:r>
              <a:rPr lang="pl-PL" sz="2400" b="1">
                <a:solidFill>
                  <a:srgbClr val="0070C0"/>
                </a:solidFill>
                <a:cs typeface="Arial" charset="0"/>
              </a:rPr>
              <a:t>› </a:t>
            </a:r>
            <a:r>
              <a:rPr lang="pl-PL" sz="2400"/>
              <a:t>M</a:t>
            </a:r>
            <a:r>
              <a:rPr lang="pl-PL" altLang="pl-PL" sz="2400"/>
              <a:t>ateriały z założenia występują w wersji achromatycznej lub monochromatycznej: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pl-PL" sz="2000" b="1">
                <a:solidFill>
                  <a:srgbClr val="0070C0"/>
                </a:solidFill>
                <a:cs typeface="Arial" charset="0"/>
              </a:rPr>
              <a:t>› </a:t>
            </a:r>
            <a:r>
              <a:rPr lang="pl-PL" altLang="pl-PL" sz="2000"/>
              <a:t>dokumentacja projektowa (np. dokumenty przetargowe, umowy, ogłoszenia, opisy stanowisk pracy),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pl-PL" sz="2000" b="1">
                <a:solidFill>
                  <a:srgbClr val="0070C0"/>
                </a:solidFill>
                <a:cs typeface="Arial" charset="0"/>
              </a:rPr>
              <a:t>› </a:t>
            </a:r>
            <a:r>
              <a:rPr lang="pl-PL" altLang="pl-PL" sz="2000"/>
              <a:t>korespondencja drukowana (np. papier firmowy w wersji monochromatycznej).</a:t>
            </a:r>
          </a:p>
          <a:p>
            <a:pPr lvl="1">
              <a:buFont typeface="Arial" charset="0"/>
              <a:buChar char="•"/>
              <a:defRPr/>
            </a:pPr>
            <a:endParaRPr lang="pl-PL" altLang="pl-PL" sz="2000"/>
          </a:p>
          <a:p>
            <a:pPr>
              <a:buFont typeface="Arial" charset="0"/>
              <a:buChar char="•"/>
              <a:defRPr/>
            </a:pPr>
            <a:endParaRPr lang="pl-PL" altLang="pl-PL" sz="2400"/>
          </a:p>
          <a:p>
            <a:pPr>
              <a:buFont typeface="Arial" charset="0"/>
              <a:buChar char="•"/>
              <a:defRPr/>
            </a:pP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84205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1EC33A57-A65F-425A-8429-8E4176AA96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EB83EA-A443-4CEE-B063-07BCAEA3FE45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  <p:sp>
        <p:nvSpPr>
          <p:cNvPr id="3" name="Tytuł 1">
            <a:extLst>
              <a:ext uri="{FF2B5EF4-FFF2-40B4-BE49-F238E27FC236}">
                <a16:creationId xmlns="" xmlns:a16="http://schemas.microsoft.com/office/drawing/2014/main" id="{5B009C4D-21D0-4ABF-888F-E126D6E1980A}"/>
              </a:ext>
            </a:extLst>
          </p:cNvPr>
          <p:cNvSpPr txBox="1">
            <a:spLocks/>
          </p:cNvSpPr>
          <p:nvPr/>
        </p:nvSpPr>
        <p:spPr>
          <a:xfrm>
            <a:off x="612775" y="1044575"/>
            <a:ext cx="7886700" cy="720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sz="3200" b="1">
                <a:solidFill>
                  <a:srgbClr val="0070C0"/>
                </a:solidFill>
              </a:rPr>
              <a:t>Liczba znaków w zestawieniu</a:t>
            </a:r>
            <a:endParaRPr lang="pl-PL" altLang="pl-PL" dirty="0"/>
          </a:p>
        </p:txBody>
      </p:sp>
      <p:sp>
        <p:nvSpPr>
          <p:cNvPr id="4" name="pole tekstowe 1">
            <a:extLst>
              <a:ext uri="{FF2B5EF4-FFF2-40B4-BE49-F238E27FC236}">
                <a16:creationId xmlns="" xmlns:a16="http://schemas.microsoft.com/office/drawing/2014/main" id="{62BBEE63-657C-4D8E-AD42-77212C512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71675"/>
            <a:ext cx="79914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70C0"/>
                </a:solidFill>
              </a:rPr>
              <a:t>› </a:t>
            </a:r>
            <a:r>
              <a:rPr lang="pl-PL" altLang="pl-PL" sz="2400" b="1"/>
              <a:t>Liczba znaków w jednej linii nie może przekraczać czterech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400" b="1">
                <a:solidFill>
                  <a:srgbClr val="0070C0"/>
                </a:solidFill>
              </a:rPr>
              <a:t>›</a:t>
            </a:r>
            <a:r>
              <a:rPr lang="pl-PL" altLang="pl-PL" sz="2000" b="1">
                <a:solidFill>
                  <a:srgbClr val="0070C0"/>
                </a:solidFill>
              </a:rPr>
              <a:t> </a:t>
            </a:r>
            <a:r>
              <a:rPr lang="pl-PL" altLang="pl-PL" sz="2400" b="1"/>
              <a:t>W przypadku tablic informacyjnych i pamiątkowych liczba znaków w jednej linii nie może przekraczać trzech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b="1">
                <a:solidFill>
                  <a:srgbClr val="0070C0"/>
                </a:solidFill>
              </a:rPr>
              <a:t>› </a:t>
            </a:r>
            <a:r>
              <a:rPr lang="pl-PL" altLang="pl-PL" sz="2400"/>
              <a:t>Inne znaki nie mogą być większe (mierzone wysokością lub szerokością) od znaku UE i barw RP</a:t>
            </a:r>
          </a:p>
        </p:txBody>
      </p:sp>
      <p:pic>
        <p:nvPicPr>
          <p:cNvPr id="5" name="Obraz 3">
            <a:extLst>
              <a:ext uri="{FF2B5EF4-FFF2-40B4-BE49-F238E27FC236}">
                <a16:creationId xmlns="" xmlns:a16="http://schemas.microsoft.com/office/drawing/2014/main" id="{90C4D949-DA05-4B5D-8C9E-853A6E503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" t="21991" r="10281" b="69405"/>
          <a:stretch>
            <a:fillRect/>
          </a:stretch>
        </p:blipFill>
        <p:spPr bwMode="auto">
          <a:xfrm>
            <a:off x="190500" y="4129088"/>
            <a:ext cx="878205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8">
            <a:extLst>
              <a:ext uri="{FF2B5EF4-FFF2-40B4-BE49-F238E27FC236}">
                <a16:creationId xmlns="" xmlns:a16="http://schemas.microsoft.com/office/drawing/2014/main" id="{75CDEDA9-E6F8-43A4-912B-5039A08F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36484" r="8508" b="55325"/>
          <a:stretch>
            <a:fillRect/>
          </a:stretch>
        </p:blipFill>
        <p:spPr bwMode="auto">
          <a:xfrm>
            <a:off x="835025" y="5486400"/>
            <a:ext cx="78454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912676"/>
      </p:ext>
    </p:extLst>
  </p:cSld>
  <p:clrMapOvr>
    <a:masterClrMapping/>
  </p:clrMapOvr>
</p:sld>
</file>

<file path=ppt/theme/theme1.xml><?xml version="1.0" encoding="utf-8"?>
<a:theme xmlns:a="http://schemas.openxmlformats.org/drawingml/2006/main" name="Umowa Partnerst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3096</TotalTime>
  <Words>360</Words>
  <Application>Microsoft Office PowerPoint</Application>
  <PresentationFormat>Pokaz na ekranie (4:3)</PresentationFormat>
  <Paragraphs>68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Microsoft YaHei</vt:lpstr>
      <vt:lpstr>Arial</vt:lpstr>
      <vt:lpstr>Calibri</vt:lpstr>
      <vt:lpstr>Umowa Partnerstwa</vt:lpstr>
      <vt:lpstr>Zmiana zasad oznaczania projektów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masterGrafik</dc:creator>
  <cp:lastModifiedBy>Ewelina Mamenas</cp:lastModifiedBy>
  <cp:revision>241</cp:revision>
  <cp:lastPrinted>2017-12-15T12:55:42Z</cp:lastPrinted>
  <dcterms:created xsi:type="dcterms:W3CDTF">2015-04-21T16:11:51Z</dcterms:created>
  <dcterms:modified xsi:type="dcterms:W3CDTF">2017-12-19T12:05:11Z</dcterms:modified>
</cp:coreProperties>
</file>